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06" r:id="rId3"/>
  </p:sldMasterIdLst>
  <p:notesMasterIdLst>
    <p:notesMasterId r:id="rId27"/>
  </p:notesMasterIdLst>
  <p:sldIdLst>
    <p:sldId id="1349" r:id="rId4"/>
    <p:sldId id="264" r:id="rId5"/>
    <p:sldId id="1594" r:id="rId6"/>
    <p:sldId id="738" r:id="rId7"/>
    <p:sldId id="781" r:id="rId8"/>
    <p:sldId id="259" r:id="rId9"/>
    <p:sldId id="1132" r:id="rId10"/>
    <p:sldId id="782" r:id="rId11"/>
    <p:sldId id="258" r:id="rId12"/>
    <p:sldId id="1700" r:id="rId13"/>
    <p:sldId id="783" r:id="rId14"/>
    <p:sldId id="1115" r:id="rId15"/>
    <p:sldId id="1701" r:id="rId16"/>
    <p:sldId id="784" r:id="rId17"/>
    <p:sldId id="260" r:id="rId18"/>
    <p:sldId id="1702" r:id="rId19"/>
    <p:sldId id="1005" r:id="rId20"/>
    <p:sldId id="1003" r:id="rId21"/>
    <p:sldId id="1706" r:id="rId22"/>
    <p:sldId id="1707" r:id="rId23"/>
    <p:sldId id="1343" r:id="rId24"/>
    <p:sldId id="1351" r:id="rId25"/>
    <p:sldId id="134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rena Huang Liu" initials="LL" lastIdx="1" clrIdx="0">
    <p:extLst>
      <p:ext uri="{19B8F6BF-5375-455C-9EA6-DF929625EA0E}">
        <p15:presenceInfo xmlns:p15="http://schemas.microsoft.com/office/powerpoint/2012/main" userId="S::lohuan@microsoft.com::e0831fce-78eb-4ba5-b03f-4bed3bdaf7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9" autoAdjust="0"/>
    <p:restoredTop sz="94660"/>
  </p:normalViewPr>
  <p:slideViewPr>
    <p:cSldViewPr snapToGrid="0">
      <p:cViewPr varScale="1">
        <p:scale>
          <a:sx n="66" d="100"/>
          <a:sy n="66" d="100"/>
        </p:scale>
        <p:origin x="24" y="2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5217F-3EB5-4A51-98AC-DEE968F17FEE}" type="datetimeFigureOut">
              <a:rPr lang="en-US" smtClean="0"/>
              <a:t>3/19/2018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30883-2342-4945-BE58-A68F8CE7AD96}" type="slidenum">
              <a:rPr lang="en-US" smtClean="0"/>
              <a:t>‹#›</a:t>
            </a:fld>
            <a:endParaRPr lang="en-US"/>
          </a:p>
        </p:txBody>
      </p:sp>
    </p:spTree>
    <p:extLst>
      <p:ext uri="{BB962C8B-B14F-4D97-AF65-F5344CB8AC3E}">
        <p14:creationId xmlns:p14="http://schemas.microsoft.com/office/powerpoint/2010/main" val="1580421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aka.ms/InclusiveWordDocs" TargetMode="External"/><Relationship Id="rId7" Type="http://schemas.openxmlformats.org/officeDocument/2006/relationships/hyperlink" Target="https://www.microsoft.com/cognitive-services/en-us/computer-vision-api"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aka.ms/InclusiveOutlookMails" TargetMode="External"/><Relationship Id="rId5" Type="http://schemas.openxmlformats.org/officeDocument/2006/relationships/hyperlink" Target="http://aka.ms/InclusivePptPresentations" TargetMode="External"/><Relationship Id="rId4" Type="http://schemas.openxmlformats.org/officeDocument/2006/relationships/hyperlink" Target="http://aka.ms/InclusiveExcelSheet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82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48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a:t>As you communicate, it is important to meet the diverse needs of your audience. Making your content accessible ensures it can be used without barriers by people with varying levels of vision, hearing, cognition and mobility.</a:t>
            </a:r>
          </a:p>
          <a:p>
            <a:r>
              <a:rPr lang="en-US"/>
              <a:t>Noteworthy new capabilities built into Office 365 to help you with this include:</a:t>
            </a:r>
          </a:p>
          <a:p>
            <a:r>
              <a:rPr lang="en-US" b="1"/>
              <a:t>Accessibility checker</a:t>
            </a:r>
            <a:r>
              <a:rPr lang="en-US"/>
              <a:t>—Before sharing content, you can run the accessibility checker to find and fix any issues that might make your content difficult for people with disabilities to use. The accessibility checker is now easily discoverable in Word, Excel, PowerPoint and OneNote for PC applications via the </a:t>
            </a:r>
            <a:r>
              <a:rPr lang="en-US" b="1"/>
              <a:t>Check Accessibility</a:t>
            </a:r>
            <a:r>
              <a:rPr lang="en-US"/>
              <a:t> button under the Review tab. It is also available in Visio for PCs and several Office for Mac and Office Online applications. It not only finds accessibility errors and tells you how and why to fix them, but also links to detailed </a:t>
            </a:r>
            <a:r>
              <a:rPr lang="en-US">
                <a:hlinkClick r:id="rId3"/>
              </a:rPr>
              <a:t>support articles on creating accessible documents</a:t>
            </a:r>
            <a:r>
              <a:rPr lang="en-US"/>
              <a:t>, </a:t>
            </a:r>
            <a:r>
              <a:rPr lang="en-US">
                <a:hlinkClick r:id="rId4"/>
              </a:rPr>
              <a:t>accessible spreadsheets</a:t>
            </a:r>
            <a:r>
              <a:rPr lang="en-US"/>
              <a:t>, </a:t>
            </a:r>
            <a:r>
              <a:rPr lang="en-US">
                <a:hlinkClick r:id="rId5"/>
              </a:rPr>
              <a:t>accessible presentations</a:t>
            </a:r>
            <a:r>
              <a:rPr lang="en-US"/>
              <a:t> and </a:t>
            </a:r>
            <a:r>
              <a:rPr lang="en-US">
                <a:hlinkClick r:id="rId6"/>
              </a:rPr>
              <a:t>accessible emails</a:t>
            </a:r>
            <a:r>
              <a:rPr lang="en-US"/>
              <a: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Accessible templates</a:t>
            </a:r>
            <a:r>
              <a:rPr lang="en-US"/>
              <a:t>—When you create content starting with an online template in Word, Excel or PowerPoint for PC or Mac, you can now find templates tagged as “accessible.” These are structured to ensure ease of navigation with a screen reader and keyboard and use fonts and colors that are easy to read with low vision or color blindness.</a:t>
            </a:r>
          </a:p>
          <a:p>
            <a:pPr marL="0" indent="0">
              <a:lnSpc>
                <a:spcPct val="107000"/>
              </a:lnSpc>
              <a:buFont typeface="Courier New" panose="02070309020205020404" pitchFamily="49" charset="0"/>
              <a:buNone/>
            </a:pPr>
            <a:r>
              <a:rPr lang="en-US" b="1"/>
              <a:t>Image description controls</a:t>
            </a:r>
            <a:r>
              <a:rPr lang="en-US"/>
              <a:t>—When you use visual objects to communicate information, you need to add alternative text descriptions (alt-text) to ensure this content can be understood by people with visual impairments. To make this process easier, we now offer you controls to add alt-text not only in Office for PC, Mac and Office Online, but also in several Office mobile applications. Furthermore, we are designing ways to make alt-text easier to discover and use. We merged the title and description fields in the alt-text control into a single field so you have no confusion about where to enter alt-text. Also, we made this control discoverable via the right click menu and ribbon. Lastly, using the </a:t>
            </a:r>
            <a:r>
              <a:rPr lang="en-US">
                <a:hlinkClick r:id="rId7"/>
              </a:rPr>
              <a:t>Microsoft Computer Vision Cognitive Service</a:t>
            </a:r>
            <a:r>
              <a:rPr lang="en-US"/>
              <a:t>, we offer you automatic suggestions for alt-text when you insert a photographic image that can be recognized with high confidence. Through machine learning, this service will keep improving as more people use it, saving you significant time to make media-rich presentations accessible.</a:t>
            </a:r>
            <a:endParaRPr lang="en-US" sz="900">
              <a:solidFill>
                <a:srgbClr val="000000"/>
              </a:solidFill>
              <a:latin typeface="Calibri"/>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3/19/2018 10:06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6326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uk-UA"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46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6523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buFont typeface="Courier New" panose="02070309020205020404" pitchFamily="49" charset="0"/>
              <a:buNone/>
            </a:pPr>
            <a:r>
              <a:rPr lang="en-US" sz="900" dirty="0">
                <a:solidFill>
                  <a:srgbClr val="000000"/>
                </a:solidFill>
                <a:latin typeface="Calibri"/>
                <a:ea typeface="Calibri" panose="020F0502020204030204" pitchFamily="34" charset="0"/>
                <a:cs typeface="Times New Roman" panose="02020603050405020304" pitchFamily="18" charset="0"/>
              </a:rPr>
              <a:t>Office Lens, OneNote and OneDrive have all been enhanced to be more useful for those with visual impairments. </a:t>
            </a:r>
          </a:p>
          <a:p>
            <a:pPr marL="0" indent="0">
              <a:lnSpc>
                <a:spcPct val="107000"/>
              </a:lnSpc>
              <a:buFont typeface="Courier New" panose="02070309020205020404" pitchFamily="49" charset="0"/>
              <a:buNone/>
            </a:pPr>
            <a:endParaRPr lang="en-US" sz="900" dirty="0">
              <a:solidFill>
                <a:srgbClr val="000000"/>
              </a:solidFill>
              <a:latin typeface="Calibri"/>
              <a:cs typeface="Times New Roman" panose="02020603050405020304" pitchFamily="18" charset="0"/>
            </a:endParaRPr>
          </a:p>
          <a:p>
            <a:pPr marL="171450" indent="-171450">
              <a:lnSpc>
                <a:spcPct val="107000"/>
              </a:lnSpc>
              <a:buFont typeface="Arial" panose="020B0604020202020204" pitchFamily="34" charset="0"/>
              <a:buChar char="•"/>
            </a:pPr>
            <a:r>
              <a:rPr lang="en-US" b="1" dirty="0"/>
              <a:t>Office Lens </a:t>
            </a:r>
            <a:r>
              <a:rPr lang="en-US" dirty="0"/>
              <a:t>helps users by utilizing orientation detection and column recognition to transform text on a printed page into searchable and readable content. To empower people with visual impairments to get an image of exactly what they’re trying to capture, we launched Frame Guide in Office Lens for iOS. Learn more at https://blogs.office.com/2016/11/10/immersive-reader-and-frame-guide-come-to-office-lens-offering-built-in-accessibility/</a:t>
            </a:r>
          </a:p>
          <a:p>
            <a:pPr marL="171450" indent="-171450">
              <a:lnSpc>
                <a:spcPct val="107000"/>
              </a:lnSpc>
              <a:buFont typeface="Arial" panose="020B0604020202020204" pitchFamily="34" charset="0"/>
              <a:buChar char="•"/>
            </a:pPr>
            <a:r>
              <a:rPr lang="en-US" dirty="0"/>
              <a:t>We recently updated the design of </a:t>
            </a:r>
            <a:r>
              <a:rPr lang="en-US" b="1" dirty="0"/>
              <a:t>OneNote</a:t>
            </a:r>
            <a:r>
              <a:rPr lang="en-US" dirty="0"/>
              <a:t> for Windows 10, Mac, iOS, Android and OneNote Online. In the new design, the navigation controls are all in one area on the left-hand side of the app. This allows users to easily switch between their notes and dramatically improves usability with assistive technologies. In addition, content is front and center—helping people to focus and avoid distractions. Learn more at https://blogs.office.com/2017/05/18/note-taking-made-easier-for-everyone-redesigning-onenote/</a:t>
            </a:r>
          </a:p>
          <a:p>
            <a:pPr marL="171450" indent="-171450">
              <a:lnSpc>
                <a:spcPct val="107000"/>
              </a:lnSpc>
              <a:buFont typeface="Arial" panose="020B0604020202020204" pitchFamily="34" charset="0"/>
              <a:buChar char="•"/>
            </a:pPr>
            <a:r>
              <a:rPr lang="en-US" sz="900" b="1" dirty="0">
                <a:solidFill>
                  <a:srgbClr val="000000"/>
                </a:solidFill>
                <a:latin typeface="Calibri"/>
                <a:ea typeface="Calibri" panose="020F0502020204030204" pitchFamily="34" charset="0"/>
                <a:cs typeface="Times New Roman" panose="02020603050405020304" pitchFamily="18" charset="0"/>
              </a:rPr>
              <a:t>OneDrive</a:t>
            </a:r>
            <a:r>
              <a:rPr lang="en-US" sz="900" dirty="0">
                <a:solidFill>
                  <a:srgbClr val="000000"/>
                </a:solidFill>
                <a:latin typeface="Calibri"/>
                <a:ea typeface="Calibri" panose="020F0502020204030204" pitchFamily="34" charset="0"/>
                <a:cs typeface="Times New Roman" panose="02020603050405020304" pitchFamily="18" charset="0"/>
              </a:rPr>
              <a:t> makes it easy to access and share files using screen readers and keyboards, and offers a familiar experience to Windows file explorer users. Learn more at https://www.youtube.com/watch?v=of1BkNbFaPQ&amp;list=PLXtHYVsvn_b-OyLfCR3M7djOLShKq7sBB&amp;index=8</a:t>
            </a:r>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3/19/2018 10:06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951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uk-UA"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021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99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F91A9D-A5F1-45A6-99C4-6F250B494B7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966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We’ve implemented a </a:t>
            </a:r>
            <a:r>
              <a:rPr lang="en-US" sz="900" b="1" kern="1200" dirty="0">
                <a:solidFill>
                  <a:schemeClr val="tx1"/>
                </a:solidFill>
                <a:effectLst/>
                <a:latin typeface="Segoe UI Light" pitchFamily="34" charset="0"/>
                <a:ea typeface="+mn-ea"/>
                <a:cs typeface="+mn-cs"/>
              </a:rPr>
              <a:t>Trusted Tester program</a:t>
            </a:r>
            <a:r>
              <a:rPr lang="en-US" sz="900" kern="1200" dirty="0">
                <a:solidFill>
                  <a:schemeClr val="tx1"/>
                </a:solidFill>
                <a:effectLst/>
                <a:latin typeface="Segoe UI Light" pitchFamily="34" charset="0"/>
                <a:ea typeface="+mn-ea"/>
                <a:cs typeface="+mn-cs"/>
              </a:rPr>
              <a:t>, in partnership with the U.S. Department of Homeland Security. This program makes technology evaluations easier. In addition to training employees about accessibility, we require all contracted accessibility testers to be certified Trusted Testers. So far 300 testers have been trained – and that’s just for Office.  We will be continuing to expand this program.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These kinds of partnerships and scalable systemized processes, enable us to provide the latest conformance documentation for our products, saving our customers resources in the process, so they can make decisions with confidence and focus on what is best for their business, employees and customers.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Learning more in https://blogs.msdn.microsoft.com/accessibility/2017/02/20/supporting-enterprise-and-government-customers-with-accessibility-standards-conformance-testing-for-microsoft-products/</a:t>
            </a:r>
          </a:p>
          <a:p>
            <a:r>
              <a:rPr lang="en-US" sz="900" kern="1200" dirty="0">
                <a:solidFill>
                  <a:schemeClr val="tx1"/>
                </a:solidFill>
                <a:effectLst/>
                <a:latin typeface="Segoe UI Light" pitchFamily="3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F91A9D-A5F1-45A6-99C4-6F250B494B7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9977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029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CFEE2C-C0C6-4F3D-884B-42BB04481B9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1664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1008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049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8227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DAEB37-A91D-4738-88ED-D30856096F9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884058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62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endParaRPr lang="en-US" sz="1224" kern="120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a:solidFill>
                <a:schemeClr val="tx1"/>
              </a:solidFill>
              <a:effectLst/>
              <a:latin typeface="+mn-lt"/>
              <a:ea typeface="+mn-ea"/>
              <a:cs typeface="+mn-cs"/>
            </a:endParaRPr>
          </a:p>
          <a:p>
            <a:pPr marL="346672" indent="-346672">
              <a:lnSpc>
                <a:spcPct val="107000"/>
              </a:lnSpc>
              <a:spcAft>
                <a:spcPts val="809"/>
              </a:spcAft>
              <a:buFont typeface="Courier New" panose="02070309020205020404" pitchFamily="49" charset="0"/>
              <a:buChar char="o"/>
            </a:pPr>
            <a:endParaRPr lang="en-US"/>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3/19/2018 10:06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61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US" b="1" dirty="0"/>
              <a:t>Ease of Access Settings in Windows 10</a:t>
            </a:r>
            <a:r>
              <a:rPr lang="en-US" dirty="0"/>
              <a:t>—Allow the user to personalize their PC and how they access content to better meet their vision, mobility, hearing or learning needs. Over the last year, a lot of thought and effort has gone into improving the productivity experiences when ease of access settings are enabled. For example, Office 365 usability in high contrast mode has been significantly enhanced, improving the user’s experience through bolder colors, cleaner graphics and increased usability with shapes and charts.</a:t>
            </a:r>
          </a:p>
          <a:p>
            <a:pPr marL="0" indent="0">
              <a:lnSpc>
                <a:spcPct val="107000"/>
              </a:lnSpc>
              <a:buFont typeface="Courier New" panose="02070309020205020404" pitchFamily="49" charset="0"/>
              <a:buNone/>
            </a:pPr>
            <a:endParaRPr lang="en-US" b="1" dirty="0"/>
          </a:p>
          <a:p>
            <a:pPr marL="0" marR="0" lvl="0" indent="0" algn="l" defTabSz="932742" rtl="0" eaLnBrk="1" fontAlgn="auto" latinLnBrk="0" hangingPunct="1">
              <a:lnSpc>
                <a:spcPct val="107000"/>
              </a:lnSpc>
              <a:spcBef>
                <a:spcPts val="0"/>
              </a:spcBef>
              <a:spcAft>
                <a:spcPts val="340"/>
              </a:spcAft>
              <a:buClrTx/>
              <a:buSzTx/>
              <a:buFont typeface="Courier New" panose="02070309020205020404" pitchFamily="49" charset="0"/>
              <a:buNone/>
              <a:tabLst/>
              <a:defRPr/>
            </a:pPr>
            <a:r>
              <a:rPr lang="en-US" sz="900" b="1" dirty="0"/>
              <a:t>Screen reader and keyboard navigation </a:t>
            </a:r>
            <a:r>
              <a:rPr lang="en-US" sz="900" dirty="0">
                <a:effectLst/>
              </a:rPr>
              <a:t>Keyboard shortcuts and screen readers make Office apps accessible to users with low or no vision. Aka.ms/OfficeAccessibility outlines how various Office 365 apps can be used efficiently with screen readers and keyboards</a:t>
            </a:r>
          </a:p>
          <a:p>
            <a:pPr marL="0" indent="0">
              <a:lnSpc>
                <a:spcPct val="107000"/>
              </a:lnSpc>
              <a:buFont typeface="Courier New" panose="02070309020205020404" pitchFamily="49" charset="0"/>
              <a:buNone/>
            </a:pPr>
            <a:endParaRPr lang="en-US" b="1" dirty="0"/>
          </a:p>
          <a:p>
            <a:pPr marL="0" indent="0">
              <a:lnSpc>
                <a:spcPct val="107000"/>
              </a:lnSpc>
              <a:buFont typeface="Courier New" panose="02070309020205020404" pitchFamily="49" charset="0"/>
              <a:buNone/>
            </a:pPr>
            <a:r>
              <a:rPr lang="en-US" b="1" dirty="0"/>
              <a:t>Learning Tools</a:t>
            </a:r>
            <a:r>
              <a:rPr lang="en-US" dirty="0"/>
              <a:t> are free tools that implement proven techniques to improve reading and writing for people regardless of their age or ability. They include tools that read text out loud, break it into syllables, and increase spacing between lines and letters. They are built into Word, OneNote, Outlook and more. Learn more at https://www.onenote.com/learningtools</a:t>
            </a:r>
          </a:p>
          <a:p>
            <a:pPr marL="0" indent="0">
              <a:lnSpc>
                <a:spcPct val="107000"/>
              </a:lnSpc>
              <a:buFont typeface="Courier New" panose="02070309020205020404" pitchFamily="49" charset="0"/>
              <a:buNone/>
            </a:pPr>
            <a:endParaRPr lang="en-US" sz="900" dirty="0">
              <a:solidFill>
                <a:srgbClr val="000000"/>
              </a:solidFill>
              <a:latin typeface="Calibri"/>
              <a:ea typeface="Calibri" panose="020F0502020204030204" pitchFamily="34" charset="0"/>
              <a:cs typeface="Times New Roman" panose="02020603050405020304" pitchFamily="18" charset="0"/>
            </a:endParaRPr>
          </a:p>
          <a:p>
            <a:pPr marL="0" indent="0">
              <a:lnSpc>
                <a:spcPct val="107000"/>
              </a:lnSpc>
              <a:buFont typeface="Courier New" panose="02070309020205020404" pitchFamily="49" charset="0"/>
              <a:buNone/>
            </a:pPr>
            <a:endParaRPr lang="en-US" sz="900" dirty="0">
              <a:solidFill>
                <a:srgbClr val="000000"/>
              </a:solidFill>
              <a:latin typeface="Calibri"/>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3/19/2018 10:06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79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uk-UA"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244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789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340"/>
              </a:spcAft>
              <a:buClrTx/>
              <a:buSzTx/>
              <a:buFont typeface="Courier New" panose="02070309020205020404" pitchFamily="49" charset="0"/>
              <a:buNone/>
              <a:tabLst/>
              <a:defRPr/>
            </a:pPr>
            <a:r>
              <a:rPr lang="en-US"/>
              <a:t>People who use screen readers struggle trying to get around the computer efficiently without using too many steps and clicks. The “</a:t>
            </a:r>
            <a:r>
              <a:rPr lang="en-US" b="1"/>
              <a:t>Tell me what you want to do</a:t>
            </a:r>
            <a:r>
              <a:rPr lang="en-US"/>
              <a:t>” feature in Office makes this efficient. To activate the feature, you can either click </a:t>
            </a:r>
            <a:r>
              <a:rPr lang="en-US" b="1"/>
              <a:t>Tell Me</a:t>
            </a:r>
            <a:r>
              <a:rPr lang="en-US"/>
              <a:t> on the ribbon in Office 2016 and Office Online or use the keyboard shortcut Alt+Q and type in what you need. For example, if you want to start researching a topic, just type in “Researcher” and it will take you to the feature you want within the Office application. Learn more about Tell Me at https://blogs.office.com/2014/05/15/get-more-done-with-tell-me/</a:t>
            </a:r>
            <a:endParaRPr lang="en-US" sz="900">
              <a:solidFill>
                <a:srgbClr val="000000"/>
              </a:solidFill>
              <a:latin typeface="Calibri"/>
              <a:ea typeface="Calibri" panose="020F0502020204030204" pitchFamily="34" charset="0"/>
              <a:cs typeface="Times New Roman" panose="02020603050405020304" pitchFamily="18" charset="0"/>
            </a:endParaRPr>
          </a:p>
          <a:p>
            <a:pPr marL="0" indent="0">
              <a:lnSpc>
                <a:spcPct val="107000"/>
              </a:lnSpc>
              <a:buFont typeface="Courier New" panose="02070309020205020404" pitchFamily="49" charset="0"/>
              <a:buNone/>
            </a:pPr>
            <a:endParaRPr lang="en-US" b="1">
              <a:effectLst/>
            </a:endParaRPr>
          </a:p>
          <a:p>
            <a:pPr marL="0" indent="0">
              <a:lnSpc>
                <a:spcPct val="107000"/>
              </a:lnSpc>
              <a:buFont typeface="Courier New" panose="02070309020205020404" pitchFamily="49" charset="0"/>
              <a:buNone/>
            </a:pPr>
            <a:r>
              <a:rPr lang="en-US" b="1">
                <a:effectLst/>
              </a:rPr>
              <a:t>Editor</a:t>
            </a:r>
            <a:r>
              <a:rPr lang="en-US">
                <a:effectLst/>
              </a:rPr>
              <a:t> checks your document or email message for spelling and grammar errors, and makes suggestions for writing style. Suggestions are based on the context of your writing, using machine learning and natural language processing. It is inclusively designed and easy for people with learning and visual impairments to use. Learn more at aka.ms/Editor</a:t>
            </a:r>
          </a:p>
          <a:p>
            <a:pPr marL="0" indent="0">
              <a:lnSpc>
                <a:spcPct val="107000"/>
              </a:lnSpc>
              <a:buFont typeface="Courier New" panose="02070309020205020404" pitchFamily="49" charset="0"/>
              <a:buNone/>
            </a:pPr>
            <a:endParaRPr lang="en-US" sz="900">
              <a:solidFill>
                <a:srgbClr val="000000"/>
              </a:solidFill>
              <a:latin typeface="Calibri"/>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3/19/2018 10:06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075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uk-UA"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7111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3585" y="1728540"/>
            <a:ext cx="6276530" cy="1793104"/>
          </a:xfrm>
          <a:noFill/>
        </p:spPr>
        <p:txBody>
          <a:bodyPr lIns="146304" tIns="91440" rIns="146304" bIns="91440" anchor="t" anchorCtr="0"/>
          <a:lstStyle>
            <a:lvl1pPr marL="0" algn="l" defTabSz="914192" rtl="0" eaLnBrk="1" latinLnBrk="0" hangingPunct="1">
              <a:lnSpc>
                <a:spcPct val="90000"/>
              </a:lnSpc>
              <a:spcBef>
                <a:spcPct val="0"/>
              </a:spcBef>
              <a:buNone/>
              <a:defRPr lang="en-US" sz="5293"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628" y="6092832"/>
            <a:ext cx="1523922" cy="560644"/>
          </a:xfrm>
          <a:prstGeom prst="rect">
            <a:avLst/>
          </a:prstGeom>
        </p:spPr>
      </p:pic>
    </p:spTree>
    <p:extLst>
      <p:ext uri="{BB962C8B-B14F-4D97-AF65-F5344CB8AC3E}">
        <p14:creationId xmlns:p14="http://schemas.microsoft.com/office/powerpoint/2010/main" val="50140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454" y="1865"/>
            <a:ext cx="12187096" cy="6854270"/>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35162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77920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23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65" y="0"/>
            <a:ext cx="12190271"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8642" y="5969230"/>
            <a:ext cx="2092874" cy="448387"/>
          </a:xfrm>
          <a:prstGeom prst="rect">
            <a:avLst/>
          </a:prstGeom>
        </p:spPr>
      </p:pic>
      <p:sp>
        <p:nvSpPr>
          <p:cNvPr id="8" name="Rectangle 9"/>
          <p:cNvSpPr/>
          <p:nvPr userDrawn="1"/>
        </p:nvSpPr>
        <p:spPr bwMode="auto">
          <a:xfrm>
            <a:off x="4904" y="1864"/>
            <a:ext cx="12187096" cy="6856136"/>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705482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95560" y="0"/>
            <a:ext cx="7496442" cy="6858000"/>
          </a:xfrm>
          <a:prstGeom prst="rect">
            <a:avLst/>
          </a:prstGeom>
        </p:spPr>
      </p:pic>
      <p:sp>
        <p:nvSpPr>
          <p:cNvPr id="3" name="Rectangle 2"/>
          <p:cNvSpPr/>
          <p:nvPr userDrawn="1"/>
        </p:nvSpPr>
        <p:spPr bwMode="auto">
          <a:xfrm>
            <a:off x="4693704" y="-9153"/>
            <a:ext cx="7195131" cy="6876306"/>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693704" y="1"/>
            <a:ext cx="5755525" cy="6867153"/>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629" y="6092122"/>
            <a:ext cx="1525851" cy="561354"/>
          </a:xfrm>
          <a:prstGeom prst="rect">
            <a:avLst/>
          </a:prstGeom>
        </p:spPr>
      </p:pic>
      <p:sp>
        <p:nvSpPr>
          <p:cNvPr id="6" name="Rectangle 9"/>
          <p:cNvSpPr/>
          <p:nvPr userDrawn="1"/>
        </p:nvSpPr>
        <p:spPr bwMode="auto">
          <a:xfrm>
            <a:off x="2454" y="1865"/>
            <a:ext cx="12187096" cy="6854270"/>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41059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550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053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0002256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0560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616838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25615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latin typeface="Segoe UI Light" panose="020B0502040204020203" pitchFamily="34" charset="0"/>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4114392338"/>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1973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4327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5004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89133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5077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4424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29478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3160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26490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75761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960362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793657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6070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914114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03034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63123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5954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9371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9368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60544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a:t>
            </a:r>
            <a:r>
              <a:rPr lang="en-US" sz="686">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984792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255106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947365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732499"/>
            <a:ext cx="11306469" cy="434734"/>
          </a:xfrm>
        </p:spPr>
        <p:txBody>
          <a:bodyPr wrap="square" lIns="0" tIns="0" rIns="0" bIns="0">
            <a:spAutoFit/>
          </a:bodyPr>
          <a:lstStyle>
            <a:lvl1pPr>
              <a:lnSpc>
                <a:spcPts val="3135"/>
              </a:lnSpc>
              <a:defRPr sz="4704" strike="noStrike">
                <a:solidFill>
                  <a:srgbClr val="2F2F2F"/>
                </a:solidFill>
              </a:defRPr>
            </a:lvl1pPr>
          </a:lstStyle>
          <a:p>
            <a:r>
              <a:rPr lang="en-US"/>
              <a:t>Title</a:t>
            </a:r>
          </a:p>
        </p:txBody>
      </p:sp>
    </p:spTree>
    <p:extLst>
      <p:ext uri="{BB962C8B-B14F-4D97-AF65-F5344CB8AC3E}">
        <p14:creationId xmlns:p14="http://schemas.microsoft.com/office/powerpoint/2010/main" val="40842083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1"/>
            <a:ext cx="12192000" cy="723994"/>
          </a:xfrm>
          <a:prstGeom prst="rect">
            <a:avLst/>
          </a:prstGeom>
        </p:spPr>
        <p:txBody>
          <a:bodyPr/>
          <a:lstStyle/>
          <a:p>
            <a:endParaRPr lang="uk-UA"/>
          </a:p>
        </p:txBody>
      </p:sp>
    </p:spTree>
    <p:extLst>
      <p:ext uri="{BB962C8B-B14F-4D97-AF65-F5344CB8AC3E}">
        <p14:creationId xmlns:p14="http://schemas.microsoft.com/office/powerpoint/2010/main" val="173108276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8723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80893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7579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1180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047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82408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78042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4267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6456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33266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1826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55991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9237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03002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32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2338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30742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74765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85656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675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56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525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541276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376749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03758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3777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9530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2650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1.pn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3078652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16463970"/>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6400307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7.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7.xml"/><Relationship Id="rId1" Type="http://schemas.openxmlformats.org/officeDocument/2006/relationships/tags" Target="../tags/tag7.xml"/><Relationship Id="rId4" Type="http://schemas.openxmlformats.org/officeDocument/2006/relationships/image" Target="../media/image24.gif"/></Relationships>
</file>

<file path=ppt/slides/_rels/slide1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slideLayout" Target="../slideLayouts/slideLayout44.xml"/><Relationship Id="rId7" Type="http://schemas.openxmlformats.org/officeDocument/2006/relationships/hyperlink" Target="https://www.microsoft.com/en-us/Accessibility/windows" TargetMode="External"/><Relationship Id="rId2" Type="http://schemas.openxmlformats.org/officeDocument/2006/relationships/video" Target="https://www.youtube.com/embed/soo5FOCIzIk?list=PLFPUGjQjckXGG6jqNSHFCaac92vrvbiaZ" TargetMode="External"/><Relationship Id="rId1" Type="http://schemas.openxmlformats.org/officeDocument/2006/relationships/tags" Target="../tags/tag8.xml"/><Relationship Id="rId6" Type="http://schemas.openxmlformats.org/officeDocument/2006/relationships/hyperlink" Target="https://www.microsoft.com/en-us/Accessibility/office" TargetMode="External"/><Relationship Id="rId5" Type="http://schemas.openxmlformats.org/officeDocument/2006/relationships/hyperlink" Target="https://blogs.msdn.microsoft.com/accessibility/2017/11/06/inclusion-in-action-veronica/"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7.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video" Target="../media/media1.mp4"/><Relationship Id="rId7" Type="http://schemas.openxmlformats.org/officeDocument/2006/relationships/image" Target="../media/image26.png"/><Relationship Id="rId2" Type="http://schemas.microsoft.com/office/2007/relationships/media" Target="../media/media1.mp4"/><Relationship Id="rId1" Type="http://schemas.openxmlformats.org/officeDocument/2006/relationships/tags" Target="../tags/tag10.xml"/><Relationship Id="rId6" Type="http://schemas.openxmlformats.org/officeDocument/2006/relationships/hyperlink" Target="https://blogs.office.com/2016/11/10/immersive-reader-and-frame-guide-come-to-office-lens-offering-built-in-accessibility/" TargetMode="External"/><Relationship Id="rId5" Type="http://schemas.openxmlformats.org/officeDocument/2006/relationships/notesSlide" Target="../notesSlides/notesSlide14.xml"/><Relationship Id="rId4"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8.jpg"/><Relationship Id="rId2" Type="http://schemas.openxmlformats.org/officeDocument/2006/relationships/slideLayout" Target="../slideLayouts/slideLayout44.xml"/><Relationship Id="rId1" Type="http://schemas.openxmlformats.org/officeDocument/2006/relationships/video" Target="https://www.youtube.com/embed/FBPOZDH__fA" TargetMode="External"/><Relationship Id="rId6" Type="http://schemas.openxmlformats.org/officeDocument/2006/relationships/hyperlink" Target="https://blogs.office.com/en-us/2016/11/10/immersive-reader-and-frame-guide-come-to-office-lens-offering-built-in-accessibility/" TargetMode="External"/><Relationship Id="rId5" Type="http://schemas.openxmlformats.org/officeDocument/2006/relationships/hyperlink" Target="https://blogs.office.com/en-us/2017/05/18/note-taking-made-easier-for-everyone-redesigning-onenote/" TargetMode="External"/><Relationship Id="rId4" Type="http://schemas.openxmlformats.org/officeDocument/2006/relationships/hyperlink" Target="https://blogs.msdn.microsoft.com/accessibility/2017/11/27/inclusion-in-action-steve/"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7.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7.xml"/><Relationship Id="rId1" Type="http://schemas.openxmlformats.org/officeDocument/2006/relationships/tags" Target="../tags/tag1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7.xml"/><Relationship Id="rId1" Type="http://schemas.openxmlformats.org/officeDocument/2006/relationships/tags" Target="../tags/tag13.xml"/><Relationship Id="rId5" Type="http://schemas.openxmlformats.org/officeDocument/2006/relationships/image" Target="../media/image30.png"/><Relationship Id="rId4" Type="http://schemas.openxmlformats.org/officeDocument/2006/relationships/hyperlink" Target="https://www.microsoft.com/en-us/Accessibility/accessibility-conformance-report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hyperlink" Target="https://blogs.msdn.microsoft.com/accessibility/2017/11/06/inclusion-in-action-veronica/" TargetMode="External"/><Relationship Id="rId13"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4.jpeg"/><Relationship Id="rId12" Type="http://schemas.openxmlformats.org/officeDocument/2006/relationships/hyperlink" Target="https://blogs.msdn.microsoft.com/accessibility/2017/11/20/inclusion-in-action-jack/" TargetMode="Externa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hyperlink" Target="https://blogs.msdn.microsoft.com/accessibility/2017/10/30/inclusion-in-action-justin/" TargetMode="External"/><Relationship Id="rId11" Type="http://schemas.openxmlformats.org/officeDocument/2006/relationships/image" Target="../media/image16.jpeg"/><Relationship Id="rId5" Type="http://schemas.openxmlformats.org/officeDocument/2006/relationships/image" Target="../media/image13.jpeg"/><Relationship Id="rId10" Type="http://schemas.openxmlformats.org/officeDocument/2006/relationships/hyperlink" Target="https://blogs.msdn.microsoft.com/accessibility/2017/11/13/inclusion-in-action-cameron/" TargetMode="External"/><Relationship Id="rId4" Type="http://schemas.openxmlformats.org/officeDocument/2006/relationships/hyperlink" Target="https://blogs.msdn.microsoft.com/accessibility/2017/10/23/inclusioninactionlearningtools/" TargetMode="External"/><Relationship Id="rId9" Type="http://schemas.openxmlformats.org/officeDocument/2006/relationships/image" Target="../media/image15.jpeg"/><Relationship Id="rId14" Type="http://schemas.openxmlformats.org/officeDocument/2006/relationships/hyperlink" Target="https://blogs.msdn.microsoft.com/accessibility/2017/11/27/inclusion-in-action-stev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2.xml"/><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21.jpg"/><Relationship Id="rId2" Type="http://schemas.openxmlformats.org/officeDocument/2006/relationships/video" Target="https://www.youtube.com/embed/9Kw5QBPUbbU?list=PLFPUGjQjckXGG6jqNSHFCaac92vrvbiaZ" TargetMode="External"/><Relationship Id="rId1" Type="http://schemas.openxmlformats.org/officeDocument/2006/relationships/tags" Target="../tags/tag3.xml"/><Relationship Id="rId6" Type="http://schemas.openxmlformats.org/officeDocument/2006/relationships/hyperlink" Target="https://www.onenote.com/learningtools" TargetMode="External"/><Relationship Id="rId5" Type="http://schemas.openxmlformats.org/officeDocument/2006/relationships/hyperlink" Target="https://blogs.msdn.microsoft.com/accessibility/2017/10/23/inclusioninactionlearningtools/"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7.xml"/><Relationship Id="rId1" Type="http://schemas.openxmlformats.org/officeDocument/2006/relationships/tags" Target="../tags/tag5.xml"/><Relationship Id="rId4" Type="http://schemas.openxmlformats.org/officeDocument/2006/relationships/image" Target="../media/image22.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4.xml"/><Relationship Id="rId1" Type="http://schemas.openxmlformats.org/officeDocument/2006/relationships/video" Target="https://www.youtube.com/embed/LAdMNIPet90" TargetMode="External"/><Relationship Id="rId5" Type="http://schemas.openxmlformats.org/officeDocument/2006/relationships/image" Target="../media/image23.jpeg"/><Relationship Id="rId4" Type="http://schemas.openxmlformats.org/officeDocument/2006/relationships/hyperlink" Target="https://blogs.msdn.microsoft.com/accessibility/2017/11/20/inclusion-in-action-ja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69239" y="515620"/>
            <a:ext cx="4108614" cy="5976165"/>
          </a:xfrm>
        </p:spPr>
        <p:txBody>
          <a:bodyPr>
            <a:noAutofit/>
          </a:bodyPr>
          <a:lstStyle/>
          <a:p>
            <a:r>
              <a:rPr lang="en-US" sz="4400" b="1">
                <a:solidFill>
                  <a:schemeClr val="bg1"/>
                </a:solidFill>
              </a:rPr>
              <a:t>What’s new in Office 365</a:t>
            </a:r>
            <a:br>
              <a:rPr lang="en-US" sz="4400" b="1">
                <a:solidFill>
                  <a:schemeClr val="bg1"/>
                </a:solidFill>
              </a:rPr>
            </a:br>
            <a:br>
              <a:rPr lang="en-US" sz="4400" b="1">
                <a:solidFill>
                  <a:schemeClr val="bg1"/>
                </a:solidFill>
              </a:rPr>
            </a:br>
            <a:r>
              <a:rPr lang="en-US" sz="3137">
                <a:solidFill>
                  <a:schemeClr val="bg1"/>
                </a:solidFill>
              </a:rPr>
              <a:t>Malavika Rewari</a:t>
            </a:r>
            <a:br>
              <a:rPr lang="en-US" sz="3137">
                <a:solidFill>
                  <a:schemeClr val="bg1"/>
                </a:solidFill>
              </a:rPr>
            </a:br>
            <a:r>
              <a:rPr lang="en-US" sz="3137">
                <a:solidFill>
                  <a:schemeClr val="bg1"/>
                </a:solidFill>
              </a:rPr>
              <a:t>Microsoft 365 Marketing</a:t>
            </a:r>
            <a:br>
              <a:rPr lang="en-US" sz="3137">
                <a:solidFill>
                  <a:schemeClr val="bg1"/>
                </a:solidFill>
              </a:rPr>
            </a:br>
            <a:br>
              <a:rPr lang="en-US" sz="3137">
                <a:solidFill>
                  <a:schemeClr val="bg1"/>
                </a:solidFill>
              </a:rPr>
            </a:br>
            <a:r>
              <a:rPr lang="en-US" sz="3137">
                <a:solidFill>
                  <a:schemeClr val="bg1"/>
                </a:solidFill>
              </a:rPr>
              <a:t>Anita Mortaloni</a:t>
            </a:r>
            <a:br>
              <a:rPr lang="en-US" sz="3137">
                <a:solidFill>
                  <a:schemeClr val="bg1"/>
                </a:solidFill>
              </a:rPr>
            </a:br>
            <a:r>
              <a:rPr lang="en-US" sz="3137">
                <a:solidFill>
                  <a:schemeClr val="bg1"/>
                </a:solidFill>
              </a:rPr>
              <a:t>Office 365 Engineering</a:t>
            </a:r>
            <a:br>
              <a:rPr lang="en-US" sz="3137">
                <a:solidFill>
                  <a:schemeClr val="bg1"/>
                </a:solidFill>
              </a:rPr>
            </a:br>
            <a:br>
              <a:rPr lang="en-US" sz="3137">
                <a:solidFill>
                  <a:schemeClr val="bg1"/>
                </a:solidFill>
              </a:rPr>
            </a:br>
            <a:br>
              <a:rPr lang="en-US" sz="3137">
                <a:solidFill>
                  <a:schemeClr val="bg1"/>
                </a:solidFill>
              </a:rPr>
            </a:br>
            <a:br>
              <a:rPr lang="en-US" sz="4313">
                <a:solidFill>
                  <a:schemeClr val="bg1"/>
                </a:solidFill>
              </a:rPr>
            </a:br>
            <a:endParaRPr lang="en-GB" sz="3200" i="1">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7546-2B5E-4CE4-AC55-90DEB52722A4}"/>
              </a:ext>
            </a:extLst>
          </p:cNvPr>
          <p:cNvSpPr>
            <a:spLocks noGrp="1"/>
          </p:cNvSpPr>
          <p:nvPr>
            <p:ph type="title"/>
          </p:nvPr>
        </p:nvSpPr>
        <p:spPr>
          <a:xfrm>
            <a:off x="13679" y="291514"/>
            <a:ext cx="12058486" cy="925320"/>
          </a:xfrm>
        </p:spPr>
        <p:txBody>
          <a:bodyPr>
            <a:normAutofit/>
          </a:bodyPr>
          <a:lstStyle/>
          <a:p>
            <a:r>
              <a:rPr lang="en-US" sz="5398">
                <a:solidFill>
                  <a:schemeClr val="tx1"/>
                </a:solidFill>
              </a:rPr>
              <a:t>Writing and Proofing Tools in Office 365</a:t>
            </a:r>
          </a:p>
        </p:txBody>
      </p:sp>
      <p:graphicFrame>
        <p:nvGraphicFramePr>
          <p:cNvPr id="3" name="Table 2">
            <a:extLst>
              <a:ext uri="{FF2B5EF4-FFF2-40B4-BE49-F238E27FC236}">
                <a16:creationId xmlns:a16="http://schemas.microsoft.com/office/drawing/2014/main" id="{16541A23-25E3-4519-8463-EB661BCCBE12}"/>
              </a:ext>
            </a:extLst>
          </p:cNvPr>
          <p:cNvGraphicFramePr>
            <a:graphicFrameLocks noGrp="1"/>
          </p:cNvGraphicFramePr>
          <p:nvPr>
            <p:extLst>
              <p:ext uri="{D42A27DB-BD31-4B8C-83A1-F6EECF244321}">
                <p14:modId xmlns:p14="http://schemas.microsoft.com/office/powerpoint/2010/main" val="1951331383"/>
              </p:ext>
            </p:extLst>
          </p:nvPr>
        </p:nvGraphicFramePr>
        <p:xfrm>
          <a:off x="1" y="1733763"/>
          <a:ext cx="12192000" cy="5120577"/>
        </p:xfrm>
        <a:graphic>
          <a:graphicData uri="http://schemas.openxmlformats.org/drawingml/2006/table">
            <a:tbl>
              <a:tblPr firstRow="1" bandRow="1">
                <a:tableStyleId>{93296810-A885-4BE3-A3E7-6D5BEEA58F35}</a:tableStyleId>
              </a:tblPr>
              <a:tblGrid>
                <a:gridCol w="2800865">
                  <a:extLst>
                    <a:ext uri="{9D8B030D-6E8A-4147-A177-3AD203B41FA5}">
                      <a16:colId xmlns:a16="http://schemas.microsoft.com/office/drawing/2014/main" val="2725961277"/>
                    </a:ext>
                  </a:extLst>
                </a:gridCol>
                <a:gridCol w="9391135">
                  <a:extLst>
                    <a:ext uri="{9D8B030D-6E8A-4147-A177-3AD203B41FA5}">
                      <a16:colId xmlns:a16="http://schemas.microsoft.com/office/drawing/2014/main" val="1149560594"/>
                    </a:ext>
                  </a:extLst>
                </a:gridCol>
              </a:tblGrid>
              <a:tr h="363550">
                <a:tc>
                  <a:txBody>
                    <a:bodyPr/>
                    <a:lstStyle/>
                    <a:p>
                      <a:pPr>
                        <a:buNone/>
                      </a:pPr>
                      <a:r>
                        <a:rPr lang="en-US" sz="1700"/>
                        <a:t>Capability</a:t>
                      </a:r>
                    </a:p>
                  </a:txBody>
                  <a:tcPr marL="89642" marR="89642" marT="44821" marB="44821"/>
                </a:tc>
                <a:tc>
                  <a:txBody>
                    <a:bodyPr/>
                    <a:lstStyle/>
                    <a:p>
                      <a:pPr>
                        <a:buNone/>
                      </a:pPr>
                      <a:r>
                        <a:rPr lang="en-US" sz="1700" dirty="0"/>
                        <a:t>Availability</a:t>
                      </a:r>
                    </a:p>
                  </a:txBody>
                  <a:tcPr marL="89642" marR="89642" marT="44821" marB="44821"/>
                </a:tc>
                <a:extLst>
                  <a:ext uri="{0D108BD9-81ED-4DB2-BD59-A6C34878D82A}">
                    <a16:rowId xmlns:a16="http://schemas.microsoft.com/office/drawing/2014/main" val="3985294915"/>
                  </a:ext>
                </a:extLst>
              </a:tr>
              <a:tr h="1144436">
                <a:tc>
                  <a:txBody>
                    <a:bodyPr/>
                    <a:lstStyle/>
                    <a:p>
                      <a:pPr>
                        <a:buNone/>
                      </a:pPr>
                      <a:r>
                        <a:rPr lang="en-US" sz="1700"/>
                        <a:t>Dictation</a:t>
                      </a:r>
                    </a:p>
                  </a:txBody>
                  <a:tcPr marL="89642" marR="89642" marT="44821" marB="44821"/>
                </a:tc>
                <a:tc>
                  <a:txBody>
                    <a:bodyPr/>
                    <a:lstStyle/>
                    <a:p>
                      <a:pPr marL="285750" indent="-285750">
                        <a:buFont typeface="Arial" panose="020B0604020202020204" pitchFamily="34" charset="0"/>
                        <a:buChar char="•"/>
                      </a:pPr>
                      <a:r>
                        <a:rPr lang="en-US" sz="1700"/>
                        <a:t>OneNote 2016, OneNote for Windows 10</a:t>
                      </a:r>
                    </a:p>
                    <a:p>
                      <a:pPr marL="285750" indent="-285750">
                        <a:buFont typeface="Arial" panose="020B0604020202020204" pitchFamily="34" charset="0"/>
                        <a:buChar char="•"/>
                      </a:pPr>
                      <a:r>
                        <a:rPr lang="en-US" sz="1700"/>
                        <a:t>Word 2016</a:t>
                      </a:r>
                    </a:p>
                    <a:p>
                      <a:pPr marL="285750" indent="-285750">
                        <a:buFont typeface="Arial" panose="020B0604020202020204" pitchFamily="34" charset="0"/>
                        <a:buChar char="•"/>
                      </a:pPr>
                      <a:r>
                        <a:rPr lang="en-US" sz="1700"/>
                        <a:t>Outlook 2016</a:t>
                      </a:r>
                    </a:p>
                    <a:p>
                      <a:pPr marL="285750" indent="-285750">
                        <a:buFont typeface="Arial" panose="020B0604020202020204" pitchFamily="34" charset="0"/>
                        <a:buChar char="•"/>
                      </a:pPr>
                      <a:r>
                        <a:rPr lang="en-US" sz="1700"/>
                        <a:t>PowerPoint 2016</a:t>
                      </a:r>
                    </a:p>
                  </a:txBody>
                  <a:tcPr marL="89642" marR="89642" marT="44821" marB="44821"/>
                </a:tc>
                <a:extLst>
                  <a:ext uri="{0D108BD9-81ED-4DB2-BD59-A6C34878D82A}">
                    <a16:rowId xmlns:a16="http://schemas.microsoft.com/office/drawing/2014/main" val="4081815820"/>
                  </a:ext>
                </a:extLst>
              </a:tr>
              <a:tr h="617039">
                <a:tc>
                  <a:txBody>
                    <a:bodyPr/>
                    <a:lstStyle/>
                    <a:p>
                      <a:pPr>
                        <a:buNone/>
                      </a:pPr>
                      <a:r>
                        <a:rPr lang="en-US" sz="1700"/>
                        <a:t>Spelling suggestions for phonetic misspellings</a:t>
                      </a:r>
                    </a:p>
                  </a:txBody>
                  <a:tcPr marL="89642" marR="89642" marT="44821" marB="44821"/>
                </a:tc>
                <a:tc>
                  <a:txBody>
                    <a:bodyPr/>
                    <a:lstStyle/>
                    <a:p>
                      <a:pPr marL="285750" indent="-285750">
                        <a:buFont typeface="Arial" panose="020B0604020202020204" pitchFamily="34" charset="0"/>
                        <a:buChar char="•"/>
                      </a:pPr>
                      <a:r>
                        <a:rPr lang="en-US" sz="1700"/>
                        <a:t>Word 2016, Word Online and Word for Mac</a:t>
                      </a:r>
                    </a:p>
                    <a:p>
                      <a:pPr marL="285750" indent="-285750">
                        <a:buFont typeface="Arial" panose="020B0604020202020204" pitchFamily="34" charset="0"/>
                        <a:buChar char="•"/>
                      </a:pPr>
                      <a:r>
                        <a:rPr lang="en-US" sz="1700"/>
                        <a:t>Outlook 2016</a:t>
                      </a:r>
                    </a:p>
                  </a:txBody>
                  <a:tcPr marL="89642" marR="89642" marT="44821" marB="44821"/>
                </a:tc>
                <a:extLst>
                  <a:ext uri="{0D108BD9-81ED-4DB2-BD59-A6C34878D82A}">
                    <a16:rowId xmlns:a16="http://schemas.microsoft.com/office/drawing/2014/main" val="3063495304"/>
                  </a:ext>
                </a:extLst>
              </a:tr>
              <a:tr h="880737">
                <a:tc>
                  <a:txBody>
                    <a:bodyPr/>
                    <a:lstStyle/>
                    <a:p>
                      <a:pPr>
                        <a:buNone/>
                      </a:pPr>
                      <a:r>
                        <a:rPr lang="en-US" sz="1700"/>
                        <a:t>Synonyms alongside spelling suggestions that can be read aloud</a:t>
                      </a:r>
                    </a:p>
                  </a:txBody>
                  <a:tcPr marL="89642" marR="89642" marT="44821" marB="44821"/>
                </a:tc>
                <a:tc>
                  <a:txBody>
                    <a:bodyPr/>
                    <a:lstStyle/>
                    <a:p>
                      <a:pPr marL="285750" indent="-285750">
                        <a:buFont typeface="Arial" panose="020B0604020202020204" pitchFamily="34" charset="0"/>
                        <a:buChar char="•"/>
                      </a:pPr>
                      <a:r>
                        <a:rPr lang="en-US" sz="1700"/>
                        <a:t>Word 2016</a:t>
                      </a:r>
                    </a:p>
                    <a:p>
                      <a:pPr marL="285750" indent="-285750">
                        <a:buFont typeface="Arial" panose="020B0604020202020204" pitchFamily="34" charset="0"/>
                        <a:buChar char="•"/>
                      </a:pPr>
                      <a:r>
                        <a:rPr lang="en-US" sz="1700"/>
                        <a:t>Outlook 2016</a:t>
                      </a:r>
                    </a:p>
                  </a:txBody>
                  <a:tcPr marL="89642" marR="89642" marT="44821" marB="44821"/>
                </a:tc>
                <a:extLst>
                  <a:ext uri="{0D108BD9-81ED-4DB2-BD59-A6C34878D82A}">
                    <a16:rowId xmlns:a16="http://schemas.microsoft.com/office/drawing/2014/main" val="532363348"/>
                  </a:ext>
                </a:extLst>
              </a:tr>
              <a:tr h="617039">
                <a:tc>
                  <a:txBody>
                    <a:bodyPr/>
                    <a:lstStyle/>
                    <a:p>
                      <a:pPr>
                        <a:buNone/>
                      </a:pPr>
                      <a:r>
                        <a:rPr lang="en-US" sz="1700"/>
                        <a:t>Grammar checks</a:t>
                      </a:r>
                    </a:p>
                  </a:txBody>
                  <a:tcPr marL="89642" marR="89642" marT="44821" marB="44821"/>
                </a:tc>
                <a:tc>
                  <a:txBody>
                    <a:bodyPr/>
                    <a:lstStyle/>
                    <a:p>
                      <a:pPr marL="285750" indent="-285750">
                        <a:buFont typeface="Arial" panose="020B0604020202020204" pitchFamily="34" charset="0"/>
                        <a:buChar char="•"/>
                      </a:pPr>
                      <a:r>
                        <a:rPr lang="en-US" sz="1700"/>
                        <a:t>Word 2016, Word Online and Word for Mac</a:t>
                      </a:r>
                    </a:p>
                    <a:p>
                      <a:pPr marL="285750" indent="-285750">
                        <a:buFont typeface="Arial" panose="020B0604020202020204" pitchFamily="34" charset="0"/>
                        <a:buChar char="•"/>
                      </a:pPr>
                      <a:r>
                        <a:rPr lang="en-US" sz="1700"/>
                        <a:t>Outlook 2016</a:t>
                      </a:r>
                    </a:p>
                  </a:txBody>
                  <a:tcPr marL="89642" marR="89642" marT="44821" marB="44821"/>
                </a:tc>
                <a:extLst>
                  <a:ext uri="{0D108BD9-81ED-4DB2-BD59-A6C34878D82A}">
                    <a16:rowId xmlns:a16="http://schemas.microsoft.com/office/drawing/2014/main" val="2994622232"/>
                  </a:ext>
                </a:extLst>
              </a:tr>
              <a:tr h="617039">
                <a:tc>
                  <a:txBody>
                    <a:bodyPr/>
                    <a:lstStyle/>
                    <a:p>
                      <a:pPr>
                        <a:buNone/>
                      </a:pPr>
                      <a:r>
                        <a:rPr lang="en-US" sz="1700"/>
                        <a:t>Customizable writing critiques</a:t>
                      </a:r>
                    </a:p>
                  </a:txBody>
                  <a:tcPr marL="89642" marR="89642" marT="44821" marB="44821"/>
                </a:tc>
                <a:tc>
                  <a:txBody>
                    <a:bodyPr/>
                    <a:lstStyle/>
                    <a:p>
                      <a:pPr marL="285750" indent="-285750">
                        <a:buFont typeface="Arial" panose="020B0604020202020204" pitchFamily="34" charset="0"/>
                        <a:buChar char="•"/>
                      </a:pPr>
                      <a:r>
                        <a:rPr lang="en-US" sz="1700"/>
                        <a:t>Word 2016 and Word for Mac</a:t>
                      </a:r>
                    </a:p>
                    <a:p>
                      <a:pPr marL="285750" indent="-285750">
                        <a:buFont typeface="Arial" panose="020B0604020202020204" pitchFamily="34" charset="0"/>
                        <a:buChar char="•"/>
                      </a:pPr>
                      <a:r>
                        <a:rPr lang="en-US" sz="1700"/>
                        <a:t>Outlook 2016</a:t>
                      </a:r>
                    </a:p>
                  </a:txBody>
                  <a:tcPr marL="89642" marR="89642" marT="44821" marB="44821"/>
                </a:tc>
                <a:extLst>
                  <a:ext uri="{0D108BD9-81ED-4DB2-BD59-A6C34878D82A}">
                    <a16:rowId xmlns:a16="http://schemas.microsoft.com/office/drawing/2014/main" val="94626915"/>
                  </a:ext>
                </a:extLst>
              </a:tr>
              <a:tr h="880737">
                <a:tc>
                  <a:txBody>
                    <a:bodyPr/>
                    <a:lstStyle/>
                    <a:p>
                      <a:pPr>
                        <a:buNone/>
                      </a:pPr>
                      <a:r>
                        <a:rPr lang="en-US" sz="1700"/>
                        <a:t>Tell me what you want to do</a:t>
                      </a:r>
                    </a:p>
                  </a:txBody>
                  <a:tcPr marL="89642" marR="89642" marT="44821" marB="44821"/>
                </a:tc>
                <a:tc>
                  <a:txBody>
                    <a:bodyPr/>
                    <a:lstStyle/>
                    <a:p>
                      <a:pPr marL="285750" indent="-285750">
                        <a:buFont typeface="Arial" panose="020B0604020202020204" pitchFamily="34" charset="0"/>
                        <a:buChar char="•"/>
                      </a:pPr>
                      <a:r>
                        <a:rPr lang="en-US" sz="1700" dirty="0"/>
                        <a:t>Office 2016</a:t>
                      </a:r>
                    </a:p>
                    <a:p>
                      <a:pPr marL="285750" indent="-285750">
                        <a:buFont typeface="Arial" panose="020B0604020202020204" pitchFamily="34" charset="0"/>
                        <a:buChar char="•"/>
                      </a:pPr>
                      <a:r>
                        <a:rPr lang="en-US" sz="1700" dirty="0"/>
                        <a:t>Office Online</a:t>
                      </a:r>
                    </a:p>
                    <a:p>
                      <a:pPr marL="285750" indent="-285750">
                        <a:buFont typeface="Arial" panose="020B0604020202020204" pitchFamily="34" charset="0"/>
                        <a:buChar char="•"/>
                      </a:pPr>
                      <a:r>
                        <a:rPr lang="en-US" sz="1700" dirty="0"/>
                        <a:t>Office on iOS, Android and Windows 10</a:t>
                      </a:r>
                    </a:p>
                  </a:txBody>
                  <a:tcPr marL="89642" marR="89642" marT="44821" marB="44821"/>
                </a:tc>
                <a:extLst>
                  <a:ext uri="{0D108BD9-81ED-4DB2-BD59-A6C34878D82A}">
                    <a16:rowId xmlns:a16="http://schemas.microsoft.com/office/drawing/2014/main" val="743765835"/>
                  </a:ext>
                </a:extLst>
              </a:tr>
            </a:tbl>
          </a:graphicData>
        </a:graphic>
      </p:graphicFrame>
    </p:spTree>
    <p:custDataLst>
      <p:tags r:id="rId1"/>
    </p:custDataLst>
    <p:extLst>
      <p:ext uri="{BB962C8B-B14F-4D97-AF65-F5344CB8AC3E}">
        <p14:creationId xmlns:p14="http://schemas.microsoft.com/office/powerpoint/2010/main" val="34508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69A-707D-48E4-9061-B433EC41CE92}"/>
              </a:ext>
            </a:extLst>
          </p:cNvPr>
          <p:cNvSpPr>
            <a:spLocks noGrp="1"/>
          </p:cNvSpPr>
          <p:nvPr>
            <p:ph type="title"/>
          </p:nvPr>
        </p:nvSpPr>
        <p:spPr>
          <a:xfrm>
            <a:off x="3759680" y="1376657"/>
            <a:ext cx="11654187" cy="899410"/>
          </a:xfrm>
        </p:spPr>
        <p:txBody>
          <a:bodyPr/>
          <a:lstStyle/>
          <a:p>
            <a:r>
              <a:rPr lang="en-US" sz="3921">
                <a:solidFill>
                  <a:schemeClr val="tx1"/>
                </a:solidFill>
              </a:rPr>
              <a:t>Collaborate Inclusively</a:t>
            </a:r>
          </a:p>
        </p:txBody>
      </p:sp>
      <p:cxnSp>
        <p:nvCxnSpPr>
          <p:cNvPr id="66" name="Straight Connector 65" descr="&quot; &quot;"/>
          <p:cNvCxnSpPr/>
          <p:nvPr/>
        </p:nvCxnSpPr>
        <p:spPr>
          <a:xfrm>
            <a:off x="2596" y="1065769"/>
            <a:ext cx="1218681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descr="&quot; &quot;">
            <a:extLst>
              <a:ext uri="{FF2B5EF4-FFF2-40B4-BE49-F238E27FC236}">
                <a16:creationId xmlns:a16="http://schemas.microsoft.com/office/drawing/2014/main" id="{9910D02F-1371-4AC4-B5EC-7A327DC3983A}"/>
              </a:ext>
            </a:extLst>
          </p:cNvPr>
          <p:cNvGrpSpPr/>
          <p:nvPr/>
        </p:nvGrpSpPr>
        <p:grpSpPr>
          <a:xfrm>
            <a:off x="680100" y="3271885"/>
            <a:ext cx="4654225" cy="2048608"/>
            <a:chOff x="1543588" y="2186459"/>
            <a:chExt cx="2686440" cy="2049481"/>
          </a:xfrm>
        </p:grpSpPr>
        <p:sp>
          <p:nvSpPr>
            <p:cNvPr id="54" name="Rectangle 53"/>
            <p:cNvSpPr/>
            <p:nvPr/>
          </p:nvSpPr>
          <p:spPr bwMode="auto">
            <a:xfrm>
              <a:off x="1543588" y="2186459"/>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Accessibility Checker</a:t>
              </a:r>
            </a:p>
          </p:txBody>
        </p:sp>
        <p:sp>
          <p:nvSpPr>
            <p:cNvPr id="44" name="Rectangle 43"/>
            <p:cNvSpPr/>
            <p:nvPr/>
          </p:nvSpPr>
          <p:spPr bwMode="auto">
            <a:xfrm>
              <a:off x="1543588" y="3046856"/>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Accessible Templates</a:t>
              </a:r>
            </a:p>
          </p:txBody>
        </p:sp>
        <p:sp>
          <p:nvSpPr>
            <p:cNvPr id="46" name="Rectangle 45"/>
            <p:cNvSpPr/>
            <p:nvPr/>
          </p:nvSpPr>
          <p:spPr bwMode="auto">
            <a:xfrm>
              <a:off x="1543588" y="3907252"/>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Automatic Alt Text and Subtitles</a:t>
              </a:r>
            </a:p>
          </p:txBody>
        </p:sp>
      </p:grpSp>
      <p:grpSp>
        <p:nvGrpSpPr>
          <p:cNvPr id="6" name="Group 5" descr="&quot; &quot;">
            <a:extLst>
              <a:ext uri="{FF2B5EF4-FFF2-40B4-BE49-F238E27FC236}">
                <a16:creationId xmlns:a16="http://schemas.microsoft.com/office/drawing/2014/main" id="{4C97E898-E58D-4404-9164-A554EE8F6E4E}"/>
              </a:ext>
            </a:extLst>
          </p:cNvPr>
          <p:cNvGrpSpPr/>
          <p:nvPr/>
        </p:nvGrpSpPr>
        <p:grpSpPr>
          <a:xfrm>
            <a:off x="8575322" y="232586"/>
            <a:ext cx="336582" cy="895410"/>
            <a:chOff x="8576375" y="231223"/>
            <a:chExt cx="336725" cy="895792"/>
          </a:xfrm>
          <a:solidFill>
            <a:schemeClr val="bg1"/>
          </a:solidFill>
        </p:grpSpPr>
        <p:sp>
          <p:nvSpPr>
            <p:cNvPr id="105" name="Freeform 9" descr="A folder">
              <a:extLst>
                <a:ext uri="{FF2B5EF4-FFF2-40B4-BE49-F238E27FC236}">
                  <a16:creationId xmlns:a16="http://schemas.microsoft.com/office/drawing/2014/main" id="{45A18D82-A2CF-42B2-A168-6383A27E86C9}"/>
                </a:ext>
              </a:extLst>
            </p:cNvPr>
            <p:cNvSpPr>
              <a:spLocks noEditPoints="1"/>
            </p:cNvSpPr>
            <p:nvPr/>
          </p:nvSpPr>
          <p:spPr bwMode="auto">
            <a:xfrm>
              <a:off x="8576375" y="231223"/>
              <a:ext cx="336725" cy="459760"/>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sp>
          <p:nvSpPr>
            <p:cNvPr id="109" name="Oval 108">
              <a:extLst>
                <a:ext uri="{FF2B5EF4-FFF2-40B4-BE49-F238E27FC236}">
                  <a16:creationId xmlns:a16="http://schemas.microsoft.com/office/drawing/2014/main" id="{85310837-1FF1-4C87-A5D3-EA594CD41232}"/>
                </a:ext>
              </a:extLst>
            </p:cNvPr>
            <p:cNvSpPr/>
            <p:nvPr/>
          </p:nvSpPr>
          <p:spPr bwMode="auto">
            <a:xfrm>
              <a:off x="8684295" y="1002512"/>
              <a:ext cx="124503" cy="124503"/>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grpSp>
        <p:nvGrpSpPr>
          <p:cNvPr id="122" name="Group 121" descr="&quot; &quot;">
            <a:extLst>
              <a:ext uri="{FF2B5EF4-FFF2-40B4-BE49-F238E27FC236}">
                <a16:creationId xmlns:a16="http://schemas.microsoft.com/office/drawing/2014/main" id="{88E5ECC6-54C3-439F-A6C6-0061F0A3445C}"/>
              </a:ext>
            </a:extLst>
          </p:cNvPr>
          <p:cNvGrpSpPr/>
          <p:nvPr/>
        </p:nvGrpSpPr>
        <p:grpSpPr>
          <a:xfrm>
            <a:off x="680101" y="381974"/>
            <a:ext cx="498401" cy="746024"/>
            <a:chOff x="3281294" y="380674"/>
            <a:chExt cx="498613" cy="746341"/>
          </a:xfrm>
          <a:solidFill>
            <a:schemeClr val="bg1"/>
          </a:solidFill>
        </p:grpSpPr>
        <p:sp>
          <p:nvSpPr>
            <p:cNvPr id="123" name="Oval 122">
              <a:extLst>
                <a:ext uri="{FF2B5EF4-FFF2-40B4-BE49-F238E27FC236}">
                  <a16:creationId xmlns:a16="http://schemas.microsoft.com/office/drawing/2014/main" id="{8CF267F0-B8A5-4829-8CF0-ADB766A95B84}"/>
                </a:ext>
              </a:extLst>
            </p:cNvPr>
            <p:cNvSpPr/>
            <p:nvPr/>
          </p:nvSpPr>
          <p:spPr bwMode="auto">
            <a:xfrm>
              <a:off x="3469422" y="1002512"/>
              <a:ext cx="124503" cy="124503"/>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24" name="Freeform 25" descr="Seeing">
              <a:extLst>
                <a:ext uri="{FF2B5EF4-FFF2-40B4-BE49-F238E27FC236}">
                  <a16:creationId xmlns:a16="http://schemas.microsoft.com/office/drawing/2014/main" id="{F853DA6E-0ADD-4BF6-AB2D-CDBD65979A1D}"/>
                </a:ext>
              </a:extLst>
            </p:cNvPr>
            <p:cNvSpPr>
              <a:spLocks noEditPoints="1"/>
            </p:cNvSpPr>
            <p:nvPr/>
          </p:nvSpPr>
          <p:spPr bwMode="auto">
            <a:xfrm>
              <a:off x="3281294" y="380674"/>
              <a:ext cx="498613" cy="27520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grpSp>
        <p:nvGrpSpPr>
          <p:cNvPr id="125" name="Group 124" descr="&quot; &quot;">
            <a:extLst>
              <a:ext uri="{FF2B5EF4-FFF2-40B4-BE49-F238E27FC236}">
                <a16:creationId xmlns:a16="http://schemas.microsoft.com/office/drawing/2014/main" id="{4B0630BD-3F2F-473C-AC6F-F4ABC8A97E7F}"/>
              </a:ext>
            </a:extLst>
          </p:cNvPr>
          <p:cNvGrpSpPr/>
          <p:nvPr/>
        </p:nvGrpSpPr>
        <p:grpSpPr>
          <a:xfrm>
            <a:off x="3270990" y="399946"/>
            <a:ext cx="488692" cy="728050"/>
            <a:chOff x="5873286" y="398655"/>
            <a:chExt cx="488900" cy="728360"/>
          </a:xfrm>
          <a:solidFill>
            <a:schemeClr val="bg1"/>
          </a:solidFill>
        </p:grpSpPr>
        <p:sp>
          <p:nvSpPr>
            <p:cNvPr id="126" name="Oval 125">
              <a:extLst>
                <a:ext uri="{FF2B5EF4-FFF2-40B4-BE49-F238E27FC236}">
                  <a16:creationId xmlns:a16="http://schemas.microsoft.com/office/drawing/2014/main" id="{3E53D492-10B7-4801-9CF0-A47715224B40}"/>
                </a:ext>
              </a:extLst>
            </p:cNvPr>
            <p:cNvSpPr/>
            <p:nvPr/>
          </p:nvSpPr>
          <p:spPr bwMode="auto">
            <a:xfrm>
              <a:off x="6045778" y="1002512"/>
              <a:ext cx="124503" cy="124503"/>
            </a:xfrm>
            <a:prstGeom prst="ellipse">
              <a:avLst/>
            </a:pr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sp>
          <p:nvSpPr>
            <p:cNvPr id="127" name="Freeform 34" descr="Typing">
              <a:extLst>
                <a:ext uri="{FF2B5EF4-FFF2-40B4-BE49-F238E27FC236}">
                  <a16:creationId xmlns:a16="http://schemas.microsoft.com/office/drawing/2014/main" id="{EE744BDE-0FBB-4676-A2EB-3D582EE4C72E}"/>
                </a:ext>
              </a:extLst>
            </p:cNvPr>
            <p:cNvSpPr>
              <a:spLocks noEditPoints="1"/>
            </p:cNvSpPr>
            <p:nvPr/>
          </p:nvSpPr>
          <p:spPr bwMode="auto">
            <a:xfrm>
              <a:off x="5873286" y="398655"/>
              <a:ext cx="488900" cy="275209"/>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grpSp>
        <p:nvGrpSpPr>
          <p:cNvPr id="128" name="Group 127" descr="&quot; &quot;">
            <a:extLst>
              <a:ext uri="{FF2B5EF4-FFF2-40B4-BE49-F238E27FC236}">
                <a16:creationId xmlns:a16="http://schemas.microsoft.com/office/drawing/2014/main" id="{CE745754-D62E-4AA1-8203-BC7BFB7E24E4}"/>
              </a:ext>
            </a:extLst>
          </p:cNvPr>
          <p:cNvGrpSpPr/>
          <p:nvPr/>
        </p:nvGrpSpPr>
        <p:grpSpPr>
          <a:xfrm>
            <a:off x="5860041" y="325232"/>
            <a:ext cx="488692" cy="802764"/>
            <a:chOff x="8463439" y="323909"/>
            <a:chExt cx="488900" cy="803106"/>
          </a:xfrm>
          <a:solidFill>
            <a:srgbClr val="D83B01"/>
          </a:solidFill>
        </p:grpSpPr>
        <p:sp>
          <p:nvSpPr>
            <p:cNvPr id="129" name="Oval 128">
              <a:extLst>
                <a:ext uri="{FF2B5EF4-FFF2-40B4-BE49-F238E27FC236}">
                  <a16:creationId xmlns:a16="http://schemas.microsoft.com/office/drawing/2014/main" id="{6BACFB77-E3C5-4335-BF60-4B755C70B2AA}"/>
                </a:ext>
              </a:extLst>
            </p:cNvPr>
            <p:cNvSpPr/>
            <p:nvPr/>
          </p:nvSpPr>
          <p:spPr bwMode="auto">
            <a:xfrm>
              <a:off x="8635037" y="1002512"/>
              <a:ext cx="124503" cy="12450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30" name="Freeform 24" descr="A group of people">
              <a:extLst>
                <a:ext uri="{FF2B5EF4-FFF2-40B4-BE49-F238E27FC236}">
                  <a16:creationId xmlns:a16="http://schemas.microsoft.com/office/drawing/2014/main" id="{417E0020-A452-497A-8C7F-66FCC5B2AB83}"/>
                </a:ext>
              </a:extLst>
            </p:cNvPr>
            <p:cNvSpPr>
              <a:spLocks noEditPoints="1"/>
            </p:cNvSpPr>
            <p:nvPr/>
          </p:nvSpPr>
          <p:spPr bwMode="auto">
            <a:xfrm>
              <a:off x="8463439" y="323909"/>
              <a:ext cx="488900" cy="398242"/>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grpFill/>
            <a:ln>
              <a:solidFill>
                <a:srgbClr val="D83B0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pic>
        <p:nvPicPr>
          <p:cNvPr id="5" name="Picture 4" descr="A GIF showing mailtips in Outlook Web App reminding email senders to check accessibility">
            <a:extLst>
              <a:ext uri="{FF2B5EF4-FFF2-40B4-BE49-F238E27FC236}">
                <a16:creationId xmlns:a16="http://schemas.microsoft.com/office/drawing/2014/main" id="{3CAB257E-9428-4229-B62B-A4102F80E21F}"/>
              </a:ext>
            </a:extLst>
          </p:cNvPr>
          <p:cNvPicPr>
            <a:picLocks noChangeAspect="1"/>
          </p:cNvPicPr>
          <p:nvPr/>
        </p:nvPicPr>
        <p:blipFill>
          <a:blip r:embed="rId4">
            <a:extLst/>
          </a:blip>
          <a:stretch>
            <a:fillRect/>
          </a:stretch>
        </p:blipFill>
        <p:spPr>
          <a:xfrm>
            <a:off x="5334326" y="2276066"/>
            <a:ext cx="6857027" cy="4571352"/>
          </a:xfrm>
          <a:prstGeom prst="rect">
            <a:avLst/>
          </a:prstGeom>
        </p:spPr>
      </p:pic>
    </p:spTree>
    <p:custDataLst>
      <p:tags r:id="rId1"/>
    </p:custDataLst>
    <p:extLst>
      <p:ext uri="{BB962C8B-B14F-4D97-AF65-F5344CB8AC3E}">
        <p14:creationId xmlns:p14="http://schemas.microsoft.com/office/powerpoint/2010/main" val="37960800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F5AE-DD42-4C54-9787-639A77561CF5}"/>
              </a:ext>
            </a:extLst>
          </p:cNvPr>
          <p:cNvSpPr>
            <a:spLocks noGrp="1"/>
          </p:cNvSpPr>
          <p:nvPr>
            <p:ph type="title" idx="4294967295"/>
          </p:nvPr>
        </p:nvSpPr>
        <p:spPr>
          <a:xfrm>
            <a:off x="1729" y="681289"/>
            <a:ext cx="4621489" cy="1325715"/>
          </a:xfrm>
          <a:prstGeom prst="rect">
            <a:avLst/>
          </a:prstGeom>
          <a:ln w="635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a:r>
              <a:rPr lang="en-US" sz="3529" b="1">
                <a:solidFill>
                  <a:schemeClr val="bg2"/>
                </a:solidFill>
                <a:latin typeface="+mj-lt"/>
              </a:rPr>
              <a:t>Veronica’s Story</a:t>
            </a:r>
          </a:p>
        </p:txBody>
      </p:sp>
      <p:sp>
        <p:nvSpPr>
          <p:cNvPr id="17" name="TextBox 16"/>
          <p:cNvSpPr txBox="1"/>
          <p:nvPr/>
        </p:nvSpPr>
        <p:spPr>
          <a:xfrm>
            <a:off x="505710" y="4325425"/>
            <a:ext cx="3609636" cy="1719840"/>
          </a:xfrm>
          <a:prstGeom prst="rect">
            <a:avLst/>
          </a:prstGeom>
          <a:noFill/>
        </p:spPr>
        <p:txBody>
          <a:bodyPr wrap="square" rtlCol="0">
            <a:spAutoFit/>
          </a:bodyPr>
          <a:lstStyle/>
          <a:p>
            <a:pPr defTabSz="914192">
              <a:defRPr/>
            </a:pPr>
            <a:r>
              <a:rPr lang="en-US" sz="1765" u="sng">
                <a:solidFill>
                  <a:srgbClr val="505050"/>
                </a:solidFill>
                <a:latin typeface="Segoe UI"/>
                <a:hlinkClick r:id="rId5"/>
              </a:rPr>
              <a:t>Veronica</a:t>
            </a:r>
            <a:r>
              <a:rPr lang="en-US" sz="1765">
                <a:solidFill>
                  <a:srgbClr val="505050"/>
                </a:solidFill>
                <a:latin typeface="Segoe UI"/>
              </a:rPr>
              <a:t> </a:t>
            </a:r>
            <a:r>
              <a:rPr lang="en-US" sz="1765">
                <a:solidFill>
                  <a:srgbClr val="FFFFFF"/>
                </a:solidFill>
                <a:latin typeface="Segoe UI"/>
              </a:rPr>
              <a:t>is a junior at George Mason University in Fairfax, Virginia who has low vision and who uses </a:t>
            </a:r>
            <a:r>
              <a:rPr lang="en-US" sz="1765" u="sng">
                <a:solidFill>
                  <a:srgbClr val="FFFFFF"/>
                </a:solidFill>
                <a:latin typeface="Segoe UI"/>
                <a:hlinkClick r:id="rId6"/>
              </a:rPr>
              <a:t>accessibility capabilities in Microsoft Office 365</a:t>
            </a:r>
            <a:r>
              <a:rPr lang="en-US" sz="1765">
                <a:solidFill>
                  <a:srgbClr val="FFFFFF"/>
                </a:solidFill>
                <a:latin typeface="Segoe UI"/>
              </a:rPr>
              <a:t> and </a:t>
            </a:r>
            <a:r>
              <a:rPr lang="en-US" sz="1765" u="sng">
                <a:solidFill>
                  <a:srgbClr val="FFFFFF"/>
                </a:solidFill>
                <a:latin typeface="Segoe UI"/>
                <a:hlinkClick r:id="rId7"/>
              </a:rPr>
              <a:t>Windows 10</a:t>
            </a:r>
            <a:r>
              <a:rPr lang="en-US" sz="1765">
                <a:solidFill>
                  <a:srgbClr val="FFFFFF"/>
                </a:solidFill>
                <a:latin typeface="Segoe UI"/>
              </a:rPr>
              <a:t> to excel academically.</a:t>
            </a:r>
            <a:endParaRPr lang="en-US" sz="2132">
              <a:solidFill>
                <a:srgbClr val="FFFFFF"/>
              </a:solidFill>
              <a:latin typeface="Segoe UI"/>
            </a:endParaRPr>
          </a:p>
        </p:txBody>
      </p:sp>
      <p:sp>
        <p:nvSpPr>
          <p:cNvPr id="3" name="Rectangle 2">
            <a:extLst>
              <a:ext uri="{FF2B5EF4-FFF2-40B4-BE49-F238E27FC236}">
                <a16:creationId xmlns:a16="http://schemas.microsoft.com/office/drawing/2014/main" id="{23D80FBD-6FD7-4079-B9EB-00E58641E5B8}"/>
              </a:ext>
            </a:extLst>
          </p:cNvPr>
          <p:cNvSpPr/>
          <p:nvPr/>
        </p:nvSpPr>
        <p:spPr>
          <a:xfrm>
            <a:off x="401786" y="2384057"/>
            <a:ext cx="3817482" cy="1752275"/>
          </a:xfrm>
          <a:prstGeom prst="rect">
            <a:avLst/>
          </a:prstGeom>
        </p:spPr>
        <p:txBody>
          <a:bodyPr wrap="square">
            <a:spAutoFit/>
          </a:bodyPr>
          <a:lstStyle/>
          <a:p>
            <a:pPr algn="just" defTabSz="914367">
              <a:defRPr/>
            </a:pPr>
            <a:r>
              <a:rPr lang="en-US" i="1">
                <a:solidFill>
                  <a:srgbClr val="FFFFFF"/>
                </a:solidFill>
                <a:latin typeface="Segoe UI" panose="020B0502040204020203" pitchFamily="34" charset="0"/>
              </a:rPr>
              <a:t>“I’ve introduced Word’s Accessibility Checker to a lot of my professors when creating accessible materials, and showing them that it takes less than a minute to make a document accessible. Why wouldn’t you do it?”</a:t>
            </a:r>
            <a:endParaRPr lang="en-US" i="1">
              <a:solidFill>
                <a:srgbClr val="FFFFFF"/>
              </a:solidFill>
              <a:latin typeface="Segoe UI"/>
            </a:endParaRPr>
          </a:p>
        </p:txBody>
      </p:sp>
      <p:pic>
        <p:nvPicPr>
          <p:cNvPr id="5" name="Online Media 4" descr="A video of Veronica's story">
            <a:hlinkClick r:id="" action="ppaction://media"/>
            <a:extLst>
              <a:ext uri="{FF2B5EF4-FFF2-40B4-BE49-F238E27FC236}">
                <a16:creationId xmlns:a16="http://schemas.microsoft.com/office/drawing/2014/main" id="{0FC4BEC8-85B4-44AD-9523-BB0208569D0C}"/>
              </a:ext>
            </a:extLst>
          </p:cNvPr>
          <p:cNvPicPr>
            <a:picLocks noRot="1" noChangeAspect="1"/>
          </p:cNvPicPr>
          <p:nvPr>
            <a:videoFile r:link="rId2"/>
          </p:nvPr>
        </p:nvPicPr>
        <p:blipFill>
          <a:blip r:embed="rId8"/>
          <a:stretch>
            <a:fillRect/>
          </a:stretch>
        </p:blipFill>
        <p:spPr>
          <a:xfrm>
            <a:off x="4619325" y="2007004"/>
            <a:ext cx="7570948" cy="4258658"/>
          </a:xfrm>
          <a:prstGeom prst="rect">
            <a:avLst/>
          </a:prstGeom>
        </p:spPr>
      </p:pic>
    </p:spTree>
    <p:custDataLst>
      <p:tags r:id="rId1"/>
    </p:custDataLst>
    <p:extLst>
      <p:ext uri="{BB962C8B-B14F-4D97-AF65-F5344CB8AC3E}">
        <p14:creationId xmlns:p14="http://schemas.microsoft.com/office/powerpoint/2010/main" val="287330206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7546-2B5E-4CE4-AC55-90DEB52722A4}"/>
              </a:ext>
            </a:extLst>
          </p:cNvPr>
          <p:cNvSpPr>
            <a:spLocks noGrp="1"/>
          </p:cNvSpPr>
          <p:nvPr>
            <p:ph type="title"/>
          </p:nvPr>
        </p:nvSpPr>
        <p:spPr>
          <a:xfrm>
            <a:off x="13679" y="291514"/>
            <a:ext cx="12058486" cy="925320"/>
          </a:xfrm>
        </p:spPr>
        <p:txBody>
          <a:bodyPr>
            <a:normAutofit/>
          </a:bodyPr>
          <a:lstStyle/>
          <a:p>
            <a:r>
              <a:rPr lang="en-US" sz="5398">
                <a:solidFill>
                  <a:schemeClr val="tx1"/>
                </a:solidFill>
              </a:rPr>
              <a:t>Accessible Authoring Tools in Office 365</a:t>
            </a:r>
          </a:p>
        </p:txBody>
      </p:sp>
      <p:graphicFrame>
        <p:nvGraphicFramePr>
          <p:cNvPr id="3" name="Table 2">
            <a:extLst>
              <a:ext uri="{FF2B5EF4-FFF2-40B4-BE49-F238E27FC236}">
                <a16:creationId xmlns:a16="http://schemas.microsoft.com/office/drawing/2014/main" id="{16541A23-25E3-4519-8463-EB661BCCBE12}"/>
              </a:ext>
            </a:extLst>
          </p:cNvPr>
          <p:cNvGraphicFramePr>
            <a:graphicFrameLocks noGrp="1"/>
          </p:cNvGraphicFramePr>
          <p:nvPr>
            <p:extLst>
              <p:ext uri="{D42A27DB-BD31-4B8C-83A1-F6EECF244321}">
                <p14:modId xmlns:p14="http://schemas.microsoft.com/office/powerpoint/2010/main" val="82311196"/>
              </p:ext>
            </p:extLst>
          </p:nvPr>
        </p:nvGraphicFramePr>
        <p:xfrm>
          <a:off x="0" y="1478760"/>
          <a:ext cx="12192000" cy="5379074"/>
        </p:xfrm>
        <a:graphic>
          <a:graphicData uri="http://schemas.openxmlformats.org/drawingml/2006/table">
            <a:tbl>
              <a:tblPr firstRow="1" bandRow="1">
                <a:tableStyleId>{93296810-A885-4BE3-A3E7-6D5BEEA58F35}</a:tableStyleId>
              </a:tblPr>
              <a:tblGrid>
                <a:gridCol w="2800865">
                  <a:extLst>
                    <a:ext uri="{9D8B030D-6E8A-4147-A177-3AD203B41FA5}">
                      <a16:colId xmlns:a16="http://schemas.microsoft.com/office/drawing/2014/main" val="2725961277"/>
                    </a:ext>
                  </a:extLst>
                </a:gridCol>
                <a:gridCol w="9391135">
                  <a:extLst>
                    <a:ext uri="{9D8B030D-6E8A-4147-A177-3AD203B41FA5}">
                      <a16:colId xmlns:a16="http://schemas.microsoft.com/office/drawing/2014/main" val="1149560594"/>
                    </a:ext>
                  </a:extLst>
                </a:gridCol>
              </a:tblGrid>
              <a:tr h="384011">
                <a:tc>
                  <a:txBody>
                    <a:bodyPr/>
                    <a:lstStyle/>
                    <a:p>
                      <a:r>
                        <a:rPr lang="en-US" sz="1700"/>
                        <a:t>Capability</a:t>
                      </a:r>
                    </a:p>
                  </a:txBody>
                  <a:tcPr marL="89642" marR="89642" marT="44821" marB="44821"/>
                </a:tc>
                <a:tc>
                  <a:txBody>
                    <a:bodyPr/>
                    <a:lstStyle/>
                    <a:p>
                      <a:r>
                        <a:rPr lang="en-US" sz="1700" dirty="0"/>
                        <a:t>Availability</a:t>
                      </a:r>
                    </a:p>
                  </a:txBody>
                  <a:tcPr marL="89642" marR="89642" marT="44821" marB="44821"/>
                </a:tc>
                <a:extLst>
                  <a:ext uri="{0D108BD9-81ED-4DB2-BD59-A6C34878D82A}">
                    <a16:rowId xmlns:a16="http://schemas.microsoft.com/office/drawing/2014/main" val="3985294915"/>
                  </a:ext>
                </a:extLst>
              </a:tr>
              <a:tr h="357385">
                <a:tc>
                  <a:txBody>
                    <a:bodyPr/>
                    <a:lstStyle/>
                    <a:p>
                      <a:r>
                        <a:rPr lang="en-US" sz="1700"/>
                        <a:t>Accessibility Checker</a:t>
                      </a:r>
                    </a:p>
                  </a:txBody>
                  <a:tcPr marL="89642" marR="89642" marT="44821" marB="44821"/>
                </a:tc>
                <a:tc>
                  <a:txBody>
                    <a:bodyPr/>
                    <a:lstStyle/>
                    <a:p>
                      <a:pPr marL="285750" indent="-285750">
                        <a:buFont typeface="Arial" panose="020B0604020202020204" pitchFamily="34" charset="0"/>
                        <a:buChar char="•"/>
                      </a:pPr>
                      <a:r>
                        <a:rPr lang="en-US" sz="1700"/>
                        <a:t>All Office 365 authoring applications on PC, Mac and web</a:t>
                      </a:r>
                    </a:p>
                  </a:txBody>
                  <a:tcPr marL="89642" marR="89642" marT="44821" marB="44821"/>
                </a:tc>
                <a:extLst>
                  <a:ext uri="{0D108BD9-81ED-4DB2-BD59-A6C34878D82A}">
                    <a16:rowId xmlns:a16="http://schemas.microsoft.com/office/drawing/2014/main" val="4081815820"/>
                  </a:ext>
                </a:extLst>
              </a:tr>
              <a:tr h="1144436">
                <a:tc>
                  <a:txBody>
                    <a:bodyPr/>
                    <a:lstStyle/>
                    <a:p>
                      <a:r>
                        <a:rPr lang="en-US" sz="1700"/>
                        <a:t>Accessible Templates</a:t>
                      </a:r>
                    </a:p>
                  </a:txBody>
                  <a:tcPr marL="89642" marR="89642" marT="44821" marB="44821"/>
                </a:tc>
                <a:tc>
                  <a:txBody>
                    <a:bodyPr/>
                    <a:lstStyle/>
                    <a:p>
                      <a:pPr marL="285750" indent="-285750">
                        <a:buFont typeface="Arial" panose="020B0604020202020204" pitchFamily="34" charset="0"/>
                        <a:buChar char="•"/>
                      </a:pPr>
                      <a:r>
                        <a:rPr lang="en-US" sz="1700"/>
                        <a:t>Word for PCs and Mac</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a:t>Excel for PCs and Mac</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a:t>PowerPoint for PCs and Mac</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a:t>Sway on iOS, Web and Windows 10</a:t>
                      </a:r>
                    </a:p>
                  </a:txBody>
                  <a:tcPr marL="89642" marR="89642" marT="44821" marB="44821"/>
                </a:tc>
                <a:extLst>
                  <a:ext uri="{0D108BD9-81ED-4DB2-BD59-A6C34878D82A}">
                    <a16:rowId xmlns:a16="http://schemas.microsoft.com/office/drawing/2014/main" val="532363348"/>
                  </a:ext>
                </a:extLst>
              </a:tr>
              <a:tr h="1533975">
                <a:tc>
                  <a:txBody>
                    <a:bodyPr/>
                    <a:lstStyle/>
                    <a:p>
                      <a:r>
                        <a:rPr lang="en-US" sz="1700"/>
                        <a:t>Ability to add alt-text for images</a:t>
                      </a:r>
                    </a:p>
                  </a:txBody>
                  <a:tcPr marL="89642" marR="89642" marT="44821" marB="44821"/>
                </a:tc>
                <a:tc>
                  <a:txBody>
                    <a:bodyPr/>
                    <a:lstStyle/>
                    <a:p>
                      <a:pPr marL="285750" indent="-285750">
                        <a:buFont typeface="Arial" panose="020B0604020202020204" pitchFamily="34" charset="0"/>
                        <a:buChar char="•"/>
                      </a:pPr>
                      <a:r>
                        <a:rPr lang="en-US" sz="1700"/>
                        <a:t>Word for PCs (includes automatic suggestions for image descriptions)</a:t>
                      </a:r>
                    </a:p>
                    <a:p>
                      <a:pPr marL="285750" indent="-285750">
                        <a:buFont typeface="Arial" panose="020B0604020202020204" pitchFamily="34" charset="0"/>
                        <a:buChar char="•"/>
                      </a:pPr>
                      <a:r>
                        <a:rPr lang="en-US" sz="1700"/>
                        <a:t>SharePoint Online (includes automatic suggestions for image descriptions)</a:t>
                      </a:r>
                    </a:p>
                    <a:p>
                      <a:pPr marL="285750" indent="-285750">
                        <a:buFont typeface="Arial" panose="020B0604020202020204" pitchFamily="34" charset="0"/>
                        <a:buChar char="•"/>
                      </a:pPr>
                      <a:r>
                        <a:rPr lang="en-US" sz="1700"/>
                        <a:t>PowerPoint for PCs (includes automatic suggestions for image descriptions)</a:t>
                      </a:r>
                    </a:p>
                    <a:p>
                      <a:pPr marL="285750" indent="-285750">
                        <a:buFont typeface="Arial" panose="020B0604020202020204" pitchFamily="34" charset="0"/>
                        <a:buChar char="•"/>
                      </a:pPr>
                      <a:r>
                        <a:rPr lang="en-US" sz="1700"/>
                        <a:t>OneNote (includes automatic extraction of text in images)</a:t>
                      </a:r>
                    </a:p>
                    <a:p>
                      <a:pPr marL="285750" indent="-285750">
                        <a:buFont typeface="Arial" panose="020B0604020202020204" pitchFamily="34" charset="0"/>
                        <a:buChar char="•"/>
                      </a:pPr>
                      <a:r>
                        <a:rPr lang="en-US" sz="1700"/>
                        <a:t>All Office 365 authoring applications (include ability to add alt-text manually)</a:t>
                      </a:r>
                    </a:p>
                  </a:txBody>
                  <a:tcPr marL="89642" marR="89642" marT="44821" marB="44821"/>
                </a:tc>
                <a:extLst>
                  <a:ext uri="{0D108BD9-81ED-4DB2-BD59-A6C34878D82A}">
                    <a16:rowId xmlns:a16="http://schemas.microsoft.com/office/drawing/2014/main" val="2994622232"/>
                  </a:ext>
                </a:extLst>
              </a:tr>
              <a:tr h="671114">
                <a:tc>
                  <a:txBody>
                    <a:bodyPr/>
                    <a:lstStyle/>
                    <a:p>
                      <a:r>
                        <a:rPr lang="en-US" sz="1700"/>
                        <a:t>Ability to add captions to videos</a:t>
                      </a:r>
                    </a:p>
                  </a:txBody>
                  <a:tcPr marL="89642" marR="89642" marT="44821" marB="44821"/>
                </a:tc>
                <a:tc>
                  <a:txBody>
                    <a:bodyPr/>
                    <a:lstStyle/>
                    <a:p>
                      <a:pPr marL="285750" indent="-285750">
                        <a:buFont typeface="Arial" panose="020B0604020202020204" pitchFamily="34" charset="0"/>
                        <a:buChar char="•"/>
                      </a:pPr>
                      <a:r>
                        <a:rPr lang="en-US" sz="1700"/>
                        <a:t>PowerPoint for PCs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a:t>Sway on iOS, Web and Windows 10</a:t>
                      </a:r>
                    </a:p>
                  </a:txBody>
                  <a:tcPr marL="89642" marR="89642" marT="44821" marB="44821"/>
                </a:tc>
                <a:extLst>
                  <a:ext uri="{0D108BD9-81ED-4DB2-BD59-A6C34878D82A}">
                    <a16:rowId xmlns:a16="http://schemas.microsoft.com/office/drawing/2014/main" val="94626915"/>
                  </a:ext>
                </a:extLst>
              </a:tr>
              <a:tr h="617039">
                <a:tc>
                  <a:txBody>
                    <a:bodyPr/>
                    <a:lstStyle/>
                    <a:p>
                      <a:r>
                        <a:rPr lang="en-US" sz="1700"/>
                        <a:t>Export as tagged PDF</a:t>
                      </a:r>
                    </a:p>
                  </a:txBody>
                  <a:tcPr marL="89642" marR="89642" marT="44821" marB="44821"/>
                </a:tc>
                <a:tc>
                  <a:txBody>
                    <a:bodyPr/>
                    <a:lstStyle/>
                    <a:p>
                      <a:pPr marL="285750" indent="-285750">
                        <a:buFont typeface="Arial" panose="020B0604020202020204" pitchFamily="34" charset="0"/>
                        <a:buChar char="•"/>
                      </a:pPr>
                      <a:r>
                        <a:rPr lang="en-US" sz="1700"/>
                        <a:t>Word for PCs, Word for Mac</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a:t>Sway on iOS, Web and Windows 10</a:t>
                      </a:r>
                    </a:p>
                  </a:txBody>
                  <a:tcPr marL="89642" marR="89642" marT="44821" marB="44821"/>
                </a:tc>
                <a:extLst>
                  <a:ext uri="{0D108BD9-81ED-4DB2-BD59-A6C34878D82A}">
                    <a16:rowId xmlns:a16="http://schemas.microsoft.com/office/drawing/2014/main" val="743765835"/>
                  </a:ext>
                </a:extLst>
              </a:tr>
              <a:tr h="671114">
                <a:tc>
                  <a:txBody>
                    <a:bodyPr/>
                    <a:lstStyle/>
                    <a:p>
                      <a:r>
                        <a:rPr lang="en-US" sz="1700"/>
                        <a:t>Ability to request accessible content</a:t>
                      </a:r>
                    </a:p>
                  </a:txBody>
                  <a:tcPr marL="89642" marR="89642" marT="44821" marB="44821"/>
                </a:tc>
                <a:tc>
                  <a:txBody>
                    <a:bodyPr/>
                    <a:lstStyle/>
                    <a:p>
                      <a:pPr marL="285750" indent="-285750">
                        <a:buFont typeface="Arial" panose="020B0604020202020204" pitchFamily="34" charset="0"/>
                        <a:buChar char="•"/>
                      </a:pPr>
                      <a:r>
                        <a:rPr lang="en-US" sz="1700" dirty="0"/>
                        <a:t>Outlook Web Access</a:t>
                      </a:r>
                    </a:p>
                  </a:txBody>
                  <a:tcPr marL="89642" marR="89642" marT="44821" marB="44821"/>
                </a:tc>
                <a:extLst>
                  <a:ext uri="{0D108BD9-81ED-4DB2-BD59-A6C34878D82A}">
                    <a16:rowId xmlns:a16="http://schemas.microsoft.com/office/drawing/2014/main" val="3327946968"/>
                  </a:ext>
                </a:extLst>
              </a:tr>
            </a:tbl>
          </a:graphicData>
        </a:graphic>
      </p:graphicFrame>
    </p:spTree>
    <p:custDataLst>
      <p:tags r:id="rId1"/>
    </p:custDataLst>
    <p:extLst>
      <p:ext uri="{BB962C8B-B14F-4D97-AF65-F5344CB8AC3E}">
        <p14:creationId xmlns:p14="http://schemas.microsoft.com/office/powerpoint/2010/main" val="230424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97387C-57AF-465A-9BDA-A0FA39378CD8}"/>
              </a:ext>
            </a:extLst>
          </p:cNvPr>
          <p:cNvSpPr>
            <a:spLocks noGrp="1"/>
          </p:cNvSpPr>
          <p:nvPr>
            <p:ph type="title"/>
          </p:nvPr>
        </p:nvSpPr>
        <p:spPr>
          <a:xfrm>
            <a:off x="4371603" y="1323143"/>
            <a:ext cx="11654187" cy="899410"/>
          </a:xfrm>
        </p:spPr>
        <p:txBody>
          <a:bodyPr/>
          <a:lstStyle/>
          <a:p>
            <a:r>
              <a:rPr lang="en-US" sz="3921">
                <a:solidFill>
                  <a:schemeClr val="tx1"/>
                </a:solidFill>
              </a:rPr>
              <a:t>Organize Efficiently</a:t>
            </a:r>
            <a:br>
              <a:rPr lang="en-US" sz="3921">
                <a:solidFill>
                  <a:schemeClr val="tx1"/>
                </a:solidFill>
              </a:rPr>
            </a:br>
            <a:endParaRPr lang="en-US" sz="3921">
              <a:solidFill>
                <a:schemeClr val="tx1"/>
              </a:solidFill>
            </a:endParaRPr>
          </a:p>
        </p:txBody>
      </p:sp>
      <p:cxnSp>
        <p:nvCxnSpPr>
          <p:cNvPr id="66" name="Straight Connector 65" descr="&quot; &quot;"/>
          <p:cNvCxnSpPr/>
          <p:nvPr/>
        </p:nvCxnSpPr>
        <p:spPr>
          <a:xfrm>
            <a:off x="2596" y="1065769"/>
            <a:ext cx="1218681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descr="&quot; &quot;">
            <a:extLst>
              <a:ext uri="{FF2B5EF4-FFF2-40B4-BE49-F238E27FC236}">
                <a16:creationId xmlns:a16="http://schemas.microsoft.com/office/drawing/2014/main" id="{9910D02F-1371-4AC4-B5EC-7A327DC3983A}"/>
              </a:ext>
            </a:extLst>
          </p:cNvPr>
          <p:cNvGrpSpPr/>
          <p:nvPr/>
        </p:nvGrpSpPr>
        <p:grpSpPr>
          <a:xfrm>
            <a:off x="782105" y="3271885"/>
            <a:ext cx="4343470" cy="2048608"/>
            <a:chOff x="1543588" y="2186459"/>
            <a:chExt cx="2686440" cy="2049481"/>
          </a:xfrm>
        </p:grpSpPr>
        <p:sp>
          <p:nvSpPr>
            <p:cNvPr id="54" name="Rectangle 53"/>
            <p:cNvSpPr/>
            <p:nvPr/>
          </p:nvSpPr>
          <p:spPr bwMode="auto">
            <a:xfrm>
              <a:off x="1543588" y="2186459"/>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Office Lens</a:t>
              </a:r>
            </a:p>
          </p:txBody>
        </p:sp>
        <p:sp>
          <p:nvSpPr>
            <p:cNvPr id="44" name="Rectangle 43"/>
            <p:cNvSpPr/>
            <p:nvPr/>
          </p:nvSpPr>
          <p:spPr bwMode="auto">
            <a:xfrm>
              <a:off x="1543588" y="3046856"/>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OneNote, OneDrive, SharePoint</a:t>
              </a:r>
            </a:p>
          </p:txBody>
        </p:sp>
        <p:sp>
          <p:nvSpPr>
            <p:cNvPr id="46" name="Rectangle 45"/>
            <p:cNvSpPr/>
            <p:nvPr/>
          </p:nvSpPr>
          <p:spPr bwMode="auto">
            <a:xfrm>
              <a:off x="1543588" y="3907252"/>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Outlook and MyAnalytics</a:t>
              </a:r>
            </a:p>
          </p:txBody>
        </p:sp>
      </p:grpSp>
      <p:pic>
        <p:nvPicPr>
          <p:cNvPr id="33" name="Picture 32" descr="A series fo three images showing Office Lens being used to capture a page fo text, export it to the built-in Immersive Reader, and the Wide Text Spacing feature.">
            <a:hlinkClick r:id="rId6"/>
            <a:extLst>
              <a:ext uri="{FF2B5EF4-FFF2-40B4-BE49-F238E27FC236}">
                <a16:creationId xmlns:a16="http://schemas.microsoft.com/office/drawing/2014/main" id="{23FBAC47-2811-4640-9528-3E7242FAD2D1}"/>
              </a:ext>
            </a:extLst>
          </p:cNvPr>
          <p:cNvPicPr>
            <a:picLocks noChangeAspect="1"/>
          </p:cNvPicPr>
          <p:nvPr/>
        </p:nvPicPr>
        <p:blipFill>
          <a:blip r:embed="rId7"/>
          <a:stretch>
            <a:fillRect/>
          </a:stretch>
        </p:blipFill>
        <p:spPr>
          <a:xfrm>
            <a:off x="5334326" y="2498916"/>
            <a:ext cx="6471632" cy="3594546"/>
          </a:xfrm>
          <a:prstGeom prst="rect">
            <a:avLst/>
          </a:prstGeom>
        </p:spPr>
      </p:pic>
      <p:grpSp>
        <p:nvGrpSpPr>
          <p:cNvPr id="6" name="Group 5" descr="&quot; &quot;">
            <a:extLst>
              <a:ext uri="{FF2B5EF4-FFF2-40B4-BE49-F238E27FC236}">
                <a16:creationId xmlns:a16="http://schemas.microsoft.com/office/drawing/2014/main" id="{45B3FD19-7230-46E9-9C67-9F4FC3388CA7}"/>
              </a:ext>
            </a:extLst>
          </p:cNvPr>
          <p:cNvGrpSpPr/>
          <p:nvPr/>
        </p:nvGrpSpPr>
        <p:grpSpPr>
          <a:xfrm>
            <a:off x="5934846" y="232586"/>
            <a:ext cx="336582" cy="895410"/>
            <a:chOff x="5934775" y="231223"/>
            <a:chExt cx="336725" cy="895792"/>
          </a:xfrm>
        </p:grpSpPr>
        <p:sp>
          <p:nvSpPr>
            <p:cNvPr id="34" name="Freeform 9" descr="A folder">
              <a:extLst>
                <a:ext uri="{FF2B5EF4-FFF2-40B4-BE49-F238E27FC236}">
                  <a16:creationId xmlns:a16="http://schemas.microsoft.com/office/drawing/2014/main" id="{FB2C0416-6E2A-402B-8B56-2F814EF90D77}"/>
                </a:ext>
              </a:extLst>
            </p:cNvPr>
            <p:cNvSpPr>
              <a:spLocks noEditPoints="1"/>
            </p:cNvSpPr>
            <p:nvPr/>
          </p:nvSpPr>
          <p:spPr bwMode="auto">
            <a:xfrm>
              <a:off x="5934775" y="231223"/>
              <a:ext cx="336725" cy="459760"/>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sp>
          <p:nvSpPr>
            <p:cNvPr id="38" name="Oval 37">
              <a:extLst>
                <a:ext uri="{FF2B5EF4-FFF2-40B4-BE49-F238E27FC236}">
                  <a16:creationId xmlns:a16="http://schemas.microsoft.com/office/drawing/2014/main" id="{D2A877BE-164A-4232-B7ED-6C8A5736ED30}"/>
                </a:ext>
              </a:extLst>
            </p:cNvPr>
            <p:cNvSpPr/>
            <p:nvPr/>
          </p:nvSpPr>
          <p:spPr bwMode="auto">
            <a:xfrm>
              <a:off x="6042695" y="1002512"/>
              <a:ext cx="124503" cy="124503"/>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grpSp>
        <p:nvGrpSpPr>
          <p:cNvPr id="2" name="Group 1" descr="&quot; &quot;">
            <a:extLst>
              <a:ext uri="{FF2B5EF4-FFF2-40B4-BE49-F238E27FC236}">
                <a16:creationId xmlns:a16="http://schemas.microsoft.com/office/drawing/2014/main" id="{7E7ED60F-7C08-4D7E-BBFE-F3AC7E8C7917}"/>
              </a:ext>
            </a:extLst>
          </p:cNvPr>
          <p:cNvGrpSpPr/>
          <p:nvPr/>
        </p:nvGrpSpPr>
        <p:grpSpPr>
          <a:xfrm>
            <a:off x="-1899497" y="381974"/>
            <a:ext cx="498401" cy="746024"/>
            <a:chOff x="-1900306" y="380674"/>
            <a:chExt cx="498613" cy="746341"/>
          </a:xfrm>
        </p:grpSpPr>
        <p:sp>
          <p:nvSpPr>
            <p:cNvPr id="35" name="Oval 34">
              <a:extLst>
                <a:ext uri="{FF2B5EF4-FFF2-40B4-BE49-F238E27FC236}">
                  <a16:creationId xmlns:a16="http://schemas.microsoft.com/office/drawing/2014/main" id="{FEBCE3E8-5DEA-4858-AA32-C0B430297051}"/>
                </a:ext>
              </a:extLst>
            </p:cNvPr>
            <p:cNvSpPr/>
            <p:nvPr/>
          </p:nvSpPr>
          <p:spPr bwMode="auto">
            <a:xfrm>
              <a:off x="-1712178"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39" name="Freeform 25" descr="Seeing">
              <a:extLst>
                <a:ext uri="{FF2B5EF4-FFF2-40B4-BE49-F238E27FC236}">
                  <a16:creationId xmlns:a16="http://schemas.microsoft.com/office/drawing/2014/main" id="{87B84D13-6EA0-4F2F-807C-3B59F140122D}"/>
                </a:ext>
              </a:extLst>
            </p:cNvPr>
            <p:cNvSpPr>
              <a:spLocks noEditPoints="1"/>
            </p:cNvSpPr>
            <p:nvPr/>
          </p:nvSpPr>
          <p:spPr bwMode="auto">
            <a:xfrm>
              <a:off x="-1900306" y="380674"/>
              <a:ext cx="498613" cy="27520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grpSp>
        <p:nvGrpSpPr>
          <p:cNvPr id="4" name="Group 3" descr="&quot; &quot;">
            <a:extLst>
              <a:ext uri="{FF2B5EF4-FFF2-40B4-BE49-F238E27FC236}">
                <a16:creationId xmlns:a16="http://schemas.microsoft.com/office/drawing/2014/main" id="{B471E26F-BC59-4278-AE2D-49C9DB642B3F}"/>
              </a:ext>
            </a:extLst>
          </p:cNvPr>
          <p:cNvGrpSpPr/>
          <p:nvPr/>
        </p:nvGrpSpPr>
        <p:grpSpPr>
          <a:xfrm>
            <a:off x="693987" y="399946"/>
            <a:ext cx="488692" cy="728050"/>
            <a:chOff x="691686" y="398655"/>
            <a:chExt cx="488900" cy="728360"/>
          </a:xfrm>
          <a:solidFill>
            <a:schemeClr val="bg1"/>
          </a:solidFill>
        </p:grpSpPr>
        <p:sp>
          <p:nvSpPr>
            <p:cNvPr id="36" name="Oval 35">
              <a:extLst>
                <a:ext uri="{FF2B5EF4-FFF2-40B4-BE49-F238E27FC236}">
                  <a16:creationId xmlns:a16="http://schemas.microsoft.com/office/drawing/2014/main" id="{6AD947AE-1B02-4AD3-84A0-A30CE5EAC7E0}"/>
                </a:ext>
              </a:extLst>
            </p:cNvPr>
            <p:cNvSpPr/>
            <p:nvPr/>
          </p:nvSpPr>
          <p:spPr bwMode="auto">
            <a:xfrm>
              <a:off x="864178" y="1002512"/>
              <a:ext cx="124503" cy="124503"/>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0" name="Freeform 34" descr="Typing">
              <a:extLst>
                <a:ext uri="{FF2B5EF4-FFF2-40B4-BE49-F238E27FC236}">
                  <a16:creationId xmlns:a16="http://schemas.microsoft.com/office/drawing/2014/main" id="{18F93ED4-8113-40BF-8E5A-D1DC07FCEB12}"/>
                </a:ext>
              </a:extLst>
            </p:cNvPr>
            <p:cNvSpPr>
              <a:spLocks noEditPoints="1"/>
            </p:cNvSpPr>
            <p:nvPr/>
          </p:nvSpPr>
          <p:spPr bwMode="auto">
            <a:xfrm>
              <a:off x="691686" y="398655"/>
              <a:ext cx="488900" cy="275209"/>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grpSp>
        <p:nvGrpSpPr>
          <p:cNvPr id="5" name="Group 4" descr="&quot; &quot;">
            <a:extLst>
              <a:ext uri="{FF2B5EF4-FFF2-40B4-BE49-F238E27FC236}">
                <a16:creationId xmlns:a16="http://schemas.microsoft.com/office/drawing/2014/main" id="{241F5D3E-9112-4848-9C28-DF1CACF8D171}"/>
              </a:ext>
            </a:extLst>
          </p:cNvPr>
          <p:cNvGrpSpPr/>
          <p:nvPr/>
        </p:nvGrpSpPr>
        <p:grpSpPr>
          <a:xfrm>
            <a:off x="3283037" y="325232"/>
            <a:ext cx="488692" cy="802764"/>
            <a:chOff x="3281839" y="323909"/>
            <a:chExt cx="488900" cy="803106"/>
          </a:xfrm>
          <a:solidFill>
            <a:schemeClr val="bg1"/>
          </a:solidFill>
        </p:grpSpPr>
        <p:sp>
          <p:nvSpPr>
            <p:cNvPr id="37" name="Oval 36">
              <a:extLst>
                <a:ext uri="{FF2B5EF4-FFF2-40B4-BE49-F238E27FC236}">
                  <a16:creationId xmlns:a16="http://schemas.microsoft.com/office/drawing/2014/main" id="{C0A62073-5EF7-419D-A552-572DDCBCA93C}"/>
                </a:ext>
              </a:extLst>
            </p:cNvPr>
            <p:cNvSpPr/>
            <p:nvPr/>
          </p:nvSpPr>
          <p:spPr bwMode="auto">
            <a:xfrm>
              <a:off x="3453437" y="1002512"/>
              <a:ext cx="124503" cy="124503"/>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1" name="Freeform 24" descr="A group of people">
              <a:extLst>
                <a:ext uri="{FF2B5EF4-FFF2-40B4-BE49-F238E27FC236}">
                  <a16:creationId xmlns:a16="http://schemas.microsoft.com/office/drawing/2014/main" id="{EE614CAA-F024-42FC-8936-015FEF276F7F}"/>
                </a:ext>
              </a:extLst>
            </p:cNvPr>
            <p:cNvSpPr>
              <a:spLocks noEditPoints="1"/>
            </p:cNvSpPr>
            <p:nvPr/>
          </p:nvSpPr>
          <p:spPr bwMode="auto">
            <a:xfrm>
              <a:off x="3281839" y="323909"/>
              <a:ext cx="488900" cy="398242"/>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pic>
        <p:nvPicPr>
          <p:cNvPr id="8" name="Office Lens for iOS demo" descr="Video showing how to use Office Lens with the Microsoft Learning Tools Immersive Reader">
            <a:hlinkClick r:id="" action="ppaction://media"/>
            <a:extLst>
              <a:ext uri="{FF2B5EF4-FFF2-40B4-BE49-F238E27FC236}">
                <a16:creationId xmlns:a16="http://schemas.microsoft.com/office/drawing/2014/main" id="{E7EFD4B6-9A87-4C95-AD4C-2E89654207E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9698236" y="2222553"/>
            <a:ext cx="2316474" cy="4114791"/>
          </a:xfrm>
          <a:prstGeom prst="rect">
            <a:avLst/>
          </a:prstGeom>
        </p:spPr>
      </p:pic>
    </p:spTree>
    <p:custDataLst>
      <p:tags r:id="rId1"/>
    </p:custDataLst>
    <p:extLst>
      <p:ext uri="{BB962C8B-B14F-4D97-AF65-F5344CB8AC3E}">
        <p14:creationId xmlns:p14="http://schemas.microsoft.com/office/powerpoint/2010/main" val="34416680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F5AE-DD42-4C54-9787-639A77561CF5}"/>
              </a:ext>
            </a:extLst>
          </p:cNvPr>
          <p:cNvSpPr>
            <a:spLocks noGrp="1"/>
          </p:cNvSpPr>
          <p:nvPr>
            <p:ph type="title" idx="4294967295"/>
          </p:nvPr>
        </p:nvSpPr>
        <p:spPr>
          <a:xfrm>
            <a:off x="2594" y="681679"/>
            <a:ext cx="4620834" cy="1325527"/>
          </a:xfrm>
          <a:prstGeom prst="rect">
            <a:avLst/>
          </a:prstGeom>
          <a:ln w="635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4" tIns="30468" rIns="60934" bIns="30468" numCol="1" spcCol="0" rtlCol="0" fromWordArt="0" anchor="ctr" anchorCtr="0" forceAA="0" compatLnSpc="1">
            <a:prstTxWarp prst="textNoShape">
              <a:avLst/>
            </a:prstTxWarp>
            <a:noAutofit/>
          </a:bodyPr>
          <a:lstStyle/>
          <a:p>
            <a:pPr algn="ctr"/>
            <a:r>
              <a:rPr lang="en-US" b="1">
                <a:solidFill>
                  <a:schemeClr val="bg2"/>
                </a:solidFill>
                <a:latin typeface="+mj-lt"/>
                <a:ea typeface="+mn-ea"/>
                <a:cs typeface="+mn-cs"/>
              </a:rPr>
              <a:t>Steve’s Story</a:t>
            </a:r>
          </a:p>
        </p:txBody>
      </p:sp>
      <p:sp>
        <p:nvSpPr>
          <p:cNvPr id="17" name="TextBox 16"/>
          <p:cNvSpPr txBox="1"/>
          <p:nvPr/>
        </p:nvSpPr>
        <p:spPr>
          <a:xfrm>
            <a:off x="447345" y="4400127"/>
            <a:ext cx="3731329" cy="1475316"/>
          </a:xfrm>
          <a:prstGeom prst="rect">
            <a:avLst/>
          </a:prstGeom>
          <a:noFill/>
        </p:spPr>
        <p:txBody>
          <a:bodyPr wrap="square" rtlCol="0">
            <a:spAutoFit/>
          </a:bodyPr>
          <a:lstStyle/>
          <a:p>
            <a:pPr algn="just" defTabSz="914016"/>
            <a:r>
              <a:rPr lang="en-US" sz="1765" u="sng">
                <a:solidFill>
                  <a:srgbClr val="FFFFFF"/>
                </a:solidFill>
                <a:latin typeface="Segoe UI"/>
                <a:hlinkClick r:id="rId4"/>
              </a:rPr>
              <a:t>Steve</a:t>
            </a:r>
            <a:r>
              <a:rPr lang="en-US" sz="1765">
                <a:solidFill>
                  <a:srgbClr val="FFFFFF"/>
                </a:solidFill>
                <a:latin typeface="Segoe UI"/>
              </a:rPr>
              <a:t> is </a:t>
            </a:r>
            <a:r>
              <a:rPr lang="en-US">
                <a:solidFill>
                  <a:srgbClr val="FFFFFF"/>
                </a:solidFill>
                <a:latin typeface="Segoe UI"/>
              </a:rPr>
              <a:t>a father who is blind and managed a medical crisis involving his young daughter, with </a:t>
            </a:r>
            <a:r>
              <a:rPr lang="en-US">
                <a:solidFill>
                  <a:srgbClr val="FFFFFF"/>
                </a:solidFill>
                <a:latin typeface="Segoe UI"/>
                <a:hlinkClick r:id="rId5"/>
              </a:rPr>
              <a:t>OneNote </a:t>
            </a:r>
            <a:r>
              <a:rPr lang="en-US">
                <a:solidFill>
                  <a:srgbClr val="FFFFFF"/>
                </a:solidFill>
                <a:latin typeface="Segoe UI"/>
              </a:rPr>
              <a:t>and </a:t>
            </a:r>
            <a:r>
              <a:rPr lang="en-US">
                <a:solidFill>
                  <a:srgbClr val="FFFFFF"/>
                </a:solidFill>
                <a:latin typeface="Segoe UI"/>
                <a:hlinkClick r:id="rId6"/>
              </a:rPr>
              <a:t>Office Lens</a:t>
            </a:r>
            <a:r>
              <a:rPr lang="en-US">
                <a:solidFill>
                  <a:srgbClr val="FFFFFF"/>
                </a:solidFill>
                <a:latin typeface="Segoe UI"/>
              </a:rPr>
              <a:t> by his side to make printed materials accessible.</a:t>
            </a:r>
            <a:endParaRPr lang="en-US" sz="2131">
              <a:solidFill>
                <a:srgbClr val="FFFFFF"/>
              </a:solidFill>
              <a:latin typeface="Segoe UI"/>
            </a:endParaRPr>
          </a:p>
        </p:txBody>
      </p:sp>
      <p:sp>
        <p:nvSpPr>
          <p:cNvPr id="6" name="Rectangle 5">
            <a:extLst>
              <a:ext uri="{FF2B5EF4-FFF2-40B4-BE49-F238E27FC236}">
                <a16:creationId xmlns:a16="http://schemas.microsoft.com/office/drawing/2014/main" id="{522689E5-A253-4936-99B4-912566C3B5B1}"/>
              </a:ext>
            </a:extLst>
          </p:cNvPr>
          <p:cNvSpPr/>
          <p:nvPr/>
        </p:nvSpPr>
        <p:spPr>
          <a:xfrm>
            <a:off x="447345" y="2233767"/>
            <a:ext cx="3731329" cy="2069633"/>
          </a:xfrm>
          <a:prstGeom prst="rect">
            <a:avLst/>
          </a:prstGeom>
        </p:spPr>
        <p:txBody>
          <a:bodyPr wrap="square">
            <a:spAutoFit/>
          </a:bodyPr>
          <a:lstStyle/>
          <a:p>
            <a:pPr algn="just" defTabSz="914367"/>
            <a:r>
              <a:rPr lang="en-US" i="1">
                <a:solidFill>
                  <a:srgbClr val="FFFFFF"/>
                </a:solidFill>
                <a:latin typeface="Segoe UI" panose="020B0502040204020203" pitchFamily="34" charset="0"/>
              </a:rPr>
              <a:t>“I couldn’t be happier about what OneNote has enabled me to be able to accomplish, and I think that by making it accessible and by making it usable by all, what Microsoft has done is opened up limitless possibilities to people.”</a:t>
            </a:r>
            <a:endParaRPr lang="en-US" i="1">
              <a:solidFill>
                <a:srgbClr val="FFFFFF"/>
              </a:solidFill>
              <a:latin typeface="Segoe UI"/>
            </a:endParaRPr>
          </a:p>
        </p:txBody>
      </p:sp>
      <p:pic>
        <p:nvPicPr>
          <p:cNvPr id="4" name="Online Media 3" descr="A video of Steve's story">
            <a:hlinkClick r:id="" action="ppaction://media"/>
            <a:extLst>
              <a:ext uri="{FF2B5EF4-FFF2-40B4-BE49-F238E27FC236}">
                <a16:creationId xmlns:a16="http://schemas.microsoft.com/office/drawing/2014/main" id="{29B1C2ED-57E0-4CC3-8CE4-C4744AC674D1}"/>
              </a:ext>
            </a:extLst>
          </p:cNvPr>
          <p:cNvPicPr>
            <a:picLocks noRot="1" noChangeAspect="1"/>
          </p:cNvPicPr>
          <p:nvPr>
            <a:videoFile r:link="rId1"/>
          </p:nvPr>
        </p:nvPicPr>
        <p:blipFill>
          <a:blip r:embed="rId7"/>
          <a:stretch>
            <a:fillRect/>
          </a:stretch>
        </p:blipFill>
        <p:spPr>
          <a:xfrm>
            <a:off x="4627219" y="2007206"/>
            <a:ext cx="7574174" cy="4260473"/>
          </a:xfrm>
          <a:prstGeom prst="rect">
            <a:avLst/>
          </a:prstGeom>
        </p:spPr>
      </p:pic>
    </p:spTree>
    <p:extLst>
      <p:ext uri="{BB962C8B-B14F-4D97-AF65-F5344CB8AC3E}">
        <p14:creationId xmlns:p14="http://schemas.microsoft.com/office/powerpoint/2010/main" val="152857128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7546-2B5E-4CE4-AC55-90DEB52722A4}"/>
              </a:ext>
            </a:extLst>
          </p:cNvPr>
          <p:cNvSpPr>
            <a:spLocks noGrp="1"/>
          </p:cNvSpPr>
          <p:nvPr>
            <p:ph type="title"/>
          </p:nvPr>
        </p:nvSpPr>
        <p:spPr>
          <a:xfrm>
            <a:off x="13679" y="291514"/>
            <a:ext cx="12058486" cy="925320"/>
          </a:xfrm>
        </p:spPr>
        <p:txBody>
          <a:bodyPr>
            <a:normAutofit/>
          </a:bodyPr>
          <a:lstStyle/>
          <a:p>
            <a:r>
              <a:rPr lang="en-US" sz="5398">
                <a:solidFill>
                  <a:schemeClr val="tx1"/>
                </a:solidFill>
              </a:rPr>
              <a:t>Accessible Organization Tools in Office 365</a:t>
            </a:r>
          </a:p>
        </p:txBody>
      </p:sp>
      <p:graphicFrame>
        <p:nvGraphicFramePr>
          <p:cNvPr id="3" name="Table 2">
            <a:extLst>
              <a:ext uri="{FF2B5EF4-FFF2-40B4-BE49-F238E27FC236}">
                <a16:creationId xmlns:a16="http://schemas.microsoft.com/office/drawing/2014/main" id="{16541A23-25E3-4519-8463-EB661BCCBE12}"/>
              </a:ext>
            </a:extLst>
          </p:cNvPr>
          <p:cNvGraphicFramePr>
            <a:graphicFrameLocks noGrp="1"/>
          </p:cNvGraphicFramePr>
          <p:nvPr>
            <p:extLst>
              <p:ext uri="{D42A27DB-BD31-4B8C-83A1-F6EECF244321}">
                <p14:modId xmlns:p14="http://schemas.microsoft.com/office/powerpoint/2010/main" val="1914388277"/>
              </p:ext>
            </p:extLst>
          </p:nvPr>
        </p:nvGraphicFramePr>
        <p:xfrm>
          <a:off x="1884" y="1718583"/>
          <a:ext cx="12178321" cy="5137201"/>
        </p:xfrm>
        <a:graphic>
          <a:graphicData uri="http://schemas.openxmlformats.org/drawingml/2006/table">
            <a:tbl>
              <a:tblPr firstRow="1" bandRow="1">
                <a:tableStyleId>{93296810-A885-4BE3-A3E7-6D5BEEA58F35}</a:tableStyleId>
              </a:tblPr>
              <a:tblGrid>
                <a:gridCol w="2797723">
                  <a:extLst>
                    <a:ext uri="{9D8B030D-6E8A-4147-A177-3AD203B41FA5}">
                      <a16:colId xmlns:a16="http://schemas.microsoft.com/office/drawing/2014/main" val="2725961277"/>
                    </a:ext>
                  </a:extLst>
                </a:gridCol>
                <a:gridCol w="9380598">
                  <a:extLst>
                    <a:ext uri="{9D8B030D-6E8A-4147-A177-3AD203B41FA5}">
                      <a16:colId xmlns:a16="http://schemas.microsoft.com/office/drawing/2014/main" val="1149560594"/>
                    </a:ext>
                  </a:extLst>
                </a:gridCol>
              </a:tblGrid>
              <a:tr h="363550">
                <a:tc>
                  <a:txBody>
                    <a:bodyPr/>
                    <a:lstStyle/>
                    <a:p>
                      <a:r>
                        <a:rPr lang="en-US" sz="1700"/>
                        <a:t>Capability</a:t>
                      </a:r>
                    </a:p>
                  </a:txBody>
                  <a:tcPr marL="89642" marR="89642" marT="44821" marB="44821"/>
                </a:tc>
                <a:tc>
                  <a:txBody>
                    <a:bodyPr/>
                    <a:lstStyle/>
                    <a:p>
                      <a:r>
                        <a:rPr lang="en-US" sz="1700" dirty="0"/>
                        <a:t>Availability</a:t>
                      </a:r>
                    </a:p>
                  </a:txBody>
                  <a:tcPr marL="89642" marR="89642" marT="44821" marB="44821"/>
                </a:tc>
                <a:extLst>
                  <a:ext uri="{0D108BD9-81ED-4DB2-BD59-A6C34878D82A}">
                    <a16:rowId xmlns:a16="http://schemas.microsoft.com/office/drawing/2014/main" val="3985294915"/>
                  </a:ext>
                </a:extLst>
              </a:tr>
              <a:tr h="617039">
                <a:tc>
                  <a:txBody>
                    <a:bodyPr/>
                    <a:lstStyle/>
                    <a:p>
                      <a:r>
                        <a:rPr lang="en-US" sz="1700"/>
                        <a:t>Frame Guide for Office Lens </a:t>
                      </a:r>
                    </a:p>
                  </a:txBody>
                  <a:tcPr marL="89642" marR="89642" marT="44821" marB="44821"/>
                </a:tc>
                <a:tc>
                  <a:txBody>
                    <a:bodyPr/>
                    <a:lstStyle/>
                    <a:p>
                      <a:pPr marL="285750" indent="-285750">
                        <a:buFont typeface="Arial" panose="020B0604020202020204" pitchFamily="34" charset="0"/>
                        <a:buChar char="•"/>
                      </a:pPr>
                      <a:r>
                        <a:rPr lang="en-US" sz="1700"/>
                        <a:t>Office Lens for iOS</a:t>
                      </a:r>
                    </a:p>
                  </a:txBody>
                  <a:tcPr marL="89642" marR="89642" marT="44821" marB="44821"/>
                </a:tc>
                <a:extLst>
                  <a:ext uri="{0D108BD9-81ED-4DB2-BD59-A6C34878D82A}">
                    <a16:rowId xmlns:a16="http://schemas.microsoft.com/office/drawing/2014/main" val="4081815820"/>
                  </a:ext>
                </a:extLst>
              </a:tr>
              <a:tr h="617039">
                <a:tc>
                  <a:txBody>
                    <a:bodyPr/>
                    <a:lstStyle/>
                    <a:p>
                      <a:r>
                        <a:rPr lang="en-US" sz="1700"/>
                        <a:t>Immersive Reader for Office Lens</a:t>
                      </a:r>
                    </a:p>
                  </a:txBody>
                  <a:tcPr marL="89642" marR="89642" marT="44821" marB="44821"/>
                </a:tc>
                <a:tc>
                  <a:txBody>
                    <a:bodyPr/>
                    <a:lstStyle/>
                    <a:p>
                      <a:pPr marL="285750" indent="-285750">
                        <a:buFont typeface="Arial" panose="020B0604020202020204" pitchFamily="34" charset="0"/>
                        <a:buChar char="•"/>
                      </a:pPr>
                      <a:r>
                        <a:rPr lang="en-US" sz="1700"/>
                        <a:t>Office Lens for iOS</a:t>
                      </a:r>
                    </a:p>
                  </a:txBody>
                  <a:tcPr marL="89642" marR="89642" marT="44821" marB="44821"/>
                </a:tc>
                <a:extLst>
                  <a:ext uri="{0D108BD9-81ED-4DB2-BD59-A6C34878D82A}">
                    <a16:rowId xmlns:a16="http://schemas.microsoft.com/office/drawing/2014/main" val="3063495304"/>
                  </a:ext>
                </a:extLst>
              </a:tr>
              <a:tr h="880737">
                <a:tc>
                  <a:txBody>
                    <a:bodyPr/>
                    <a:lstStyle/>
                    <a:p>
                      <a:r>
                        <a:rPr lang="en-US" sz="1700"/>
                        <a:t>Efficient screen reader and keyboard experiences for OneNote</a:t>
                      </a:r>
                    </a:p>
                  </a:txBody>
                  <a:tcPr marL="89642" marR="89642" marT="44821" marB="44821"/>
                </a:tc>
                <a:tc>
                  <a:txBody>
                    <a:bodyPr/>
                    <a:lstStyle/>
                    <a:p>
                      <a:pPr marL="285750" indent="-285750">
                        <a:buFont typeface="Arial" panose="020B0604020202020204" pitchFamily="34" charset="0"/>
                        <a:buChar char="•"/>
                      </a:pPr>
                      <a:r>
                        <a:rPr lang="en-US" sz="1700"/>
                        <a:t>OneNote for Windows 10, Mac, iOS, Android and OneNote Online</a:t>
                      </a:r>
                    </a:p>
                  </a:txBody>
                  <a:tcPr marL="89642" marR="89642" marT="44821" marB="44821"/>
                </a:tc>
                <a:extLst>
                  <a:ext uri="{0D108BD9-81ED-4DB2-BD59-A6C34878D82A}">
                    <a16:rowId xmlns:a16="http://schemas.microsoft.com/office/drawing/2014/main" val="532363348"/>
                  </a:ext>
                </a:extLst>
              </a:tr>
              <a:tr h="880737">
                <a:tc>
                  <a:txBody>
                    <a:bodyPr/>
                    <a:lstStyle/>
                    <a:p>
                      <a:r>
                        <a:rPr lang="en-US" sz="1700"/>
                        <a:t>Efficient screen reader and keyboard experiences for OneDrive</a:t>
                      </a:r>
                    </a:p>
                  </a:txBody>
                  <a:tcPr marL="89642" marR="89642" marT="44821" marB="44821"/>
                </a:tc>
                <a:tc>
                  <a:txBody>
                    <a:bodyPr/>
                    <a:lstStyle/>
                    <a:p>
                      <a:pPr marL="285750" indent="-285750">
                        <a:buFont typeface="Arial" panose="020B0604020202020204" pitchFamily="34" charset="0"/>
                        <a:buChar char="•"/>
                      </a:pPr>
                      <a:r>
                        <a:rPr lang="en-US" sz="1700" dirty="0"/>
                        <a:t>OneDrive on various platforms</a:t>
                      </a:r>
                    </a:p>
                  </a:txBody>
                  <a:tcPr marL="89642" marR="89642" marT="44821" marB="44821"/>
                </a:tc>
                <a:extLst>
                  <a:ext uri="{0D108BD9-81ED-4DB2-BD59-A6C34878D82A}">
                    <a16:rowId xmlns:a16="http://schemas.microsoft.com/office/drawing/2014/main" val="2994622232"/>
                  </a:ext>
                </a:extLst>
              </a:tr>
              <a:tr h="88073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a:t>Efficient screen reader and keyboard experiences for Outlook</a:t>
                      </a:r>
                    </a:p>
                  </a:txBody>
                  <a:tcPr marL="89642" marR="89642" marT="44821" marB="44821"/>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dirty="0"/>
                        <a:t>Outlook on various platforms</a:t>
                      </a:r>
                    </a:p>
                    <a:p>
                      <a:pPr marL="285750" indent="-285750">
                        <a:buFont typeface="Arial" panose="020B0604020202020204" pitchFamily="34" charset="0"/>
                        <a:buChar char="•"/>
                      </a:pPr>
                      <a:endParaRPr lang="en-US" sz="1700" dirty="0"/>
                    </a:p>
                  </a:txBody>
                  <a:tcPr marL="89642" marR="89642" marT="44821" marB="44821"/>
                </a:tc>
                <a:extLst>
                  <a:ext uri="{0D108BD9-81ED-4DB2-BD59-A6C34878D82A}">
                    <a16:rowId xmlns:a16="http://schemas.microsoft.com/office/drawing/2014/main" val="94626915"/>
                  </a:ext>
                </a:extLst>
              </a:tr>
              <a:tr h="89119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Build better work habits with MyAnalytics</a:t>
                      </a:r>
                      <a:endParaRPr lang="en-US" sz="1700"/>
                    </a:p>
                    <a:p>
                      <a:endParaRPr lang="en-US" sz="1700"/>
                    </a:p>
                  </a:txBody>
                  <a:tcPr marL="89642" marR="89642" marT="44821" marB="44821"/>
                </a:tc>
                <a:tc>
                  <a:txBody>
                    <a:bodyPr/>
                    <a:lstStyle/>
                    <a:p>
                      <a:pPr marL="285750" indent="-285750">
                        <a:buFont typeface="Arial" panose="020B0604020202020204" pitchFamily="34" charset="0"/>
                        <a:buChar char="•"/>
                      </a:pPr>
                      <a:r>
                        <a:rPr lang="en-US" sz="1700" dirty="0"/>
                        <a:t>Outlook add-in and web Dashboard</a:t>
                      </a:r>
                    </a:p>
                  </a:txBody>
                  <a:tcPr marL="89642" marR="89642" marT="44821" marB="44821"/>
                </a:tc>
                <a:extLst>
                  <a:ext uri="{0D108BD9-81ED-4DB2-BD59-A6C34878D82A}">
                    <a16:rowId xmlns:a16="http://schemas.microsoft.com/office/drawing/2014/main" val="743765835"/>
                  </a:ext>
                </a:extLst>
              </a:tr>
            </a:tbl>
          </a:graphicData>
        </a:graphic>
      </p:graphicFrame>
    </p:spTree>
    <p:custDataLst>
      <p:tags r:id="rId1"/>
    </p:custDataLst>
    <p:extLst>
      <p:ext uri="{BB962C8B-B14F-4D97-AF65-F5344CB8AC3E}">
        <p14:creationId xmlns:p14="http://schemas.microsoft.com/office/powerpoint/2010/main" val="349963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59BE-BD84-4D16-AE86-C2DE17A3AE20}"/>
              </a:ext>
            </a:extLst>
          </p:cNvPr>
          <p:cNvSpPr>
            <a:spLocks noGrp="1"/>
          </p:cNvSpPr>
          <p:nvPr>
            <p:ph type="title"/>
          </p:nvPr>
        </p:nvSpPr>
        <p:spPr>
          <a:xfrm>
            <a:off x="0" y="289957"/>
            <a:ext cx="12192000" cy="899537"/>
          </a:xfrm>
        </p:spPr>
        <p:txBody>
          <a:bodyPr>
            <a:noAutofit/>
          </a:bodyPr>
          <a:lstStyle/>
          <a:p>
            <a:pPr algn="ctr"/>
            <a:r>
              <a:rPr lang="en-US" sz="4313">
                <a:solidFill>
                  <a:schemeClr val="tx1"/>
                </a:solidFill>
              </a:rPr>
              <a:t>Accessibility requires compliance </a:t>
            </a:r>
            <a:r>
              <a:rPr lang="en-US" sz="4313" u="sng">
                <a:solidFill>
                  <a:schemeClr val="tx1"/>
                </a:solidFill>
              </a:rPr>
              <a:t>and</a:t>
            </a:r>
            <a:r>
              <a:rPr lang="en-US" sz="4313">
                <a:solidFill>
                  <a:schemeClr val="tx1"/>
                </a:solidFill>
              </a:rPr>
              <a:t> usability</a:t>
            </a:r>
          </a:p>
        </p:txBody>
      </p:sp>
      <p:pic>
        <p:nvPicPr>
          <p:cNvPr id="4" name="Picture 3" descr="Picture of a wheelchair ramp that is functional but ackwardly placed near the door, making it inconvenient for wheelchair to enter the building. ">
            <a:extLst>
              <a:ext uri="{FF2B5EF4-FFF2-40B4-BE49-F238E27FC236}">
                <a16:creationId xmlns:a16="http://schemas.microsoft.com/office/drawing/2014/main" id="{0530C124-2223-4FB2-8B5B-721A765858A0}"/>
              </a:ext>
            </a:extLst>
          </p:cNvPr>
          <p:cNvPicPr>
            <a:picLocks noChangeAspect="1"/>
          </p:cNvPicPr>
          <p:nvPr/>
        </p:nvPicPr>
        <p:blipFill>
          <a:blip r:embed="rId4"/>
          <a:stretch>
            <a:fillRect/>
          </a:stretch>
        </p:blipFill>
        <p:spPr>
          <a:xfrm>
            <a:off x="1368649" y="1191050"/>
            <a:ext cx="9454703" cy="5315953"/>
          </a:xfrm>
          <a:prstGeom prst="rect">
            <a:avLst/>
          </a:prstGeom>
        </p:spPr>
      </p:pic>
    </p:spTree>
    <p:custDataLst>
      <p:tags r:id="rId1"/>
    </p:custDataLst>
    <p:extLst>
      <p:ext uri="{BB962C8B-B14F-4D97-AF65-F5344CB8AC3E}">
        <p14:creationId xmlns:p14="http://schemas.microsoft.com/office/powerpoint/2010/main" val="15688162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3D11C7-226D-46FA-9335-63B90667292B}"/>
              </a:ext>
            </a:extLst>
          </p:cNvPr>
          <p:cNvSpPr>
            <a:spLocks noGrp="1"/>
          </p:cNvSpPr>
          <p:nvPr>
            <p:ph type="title"/>
          </p:nvPr>
        </p:nvSpPr>
        <p:spPr>
          <a:xfrm>
            <a:off x="0" y="289957"/>
            <a:ext cx="12192000" cy="899537"/>
          </a:xfrm>
        </p:spPr>
        <p:txBody>
          <a:bodyPr>
            <a:noAutofit/>
          </a:bodyPr>
          <a:lstStyle/>
          <a:p>
            <a:pPr algn="ctr"/>
            <a:r>
              <a:rPr lang="en-US" sz="3921">
                <a:solidFill>
                  <a:srgbClr val="FFFFFF"/>
                </a:solidFill>
                <a:latin typeface="Segoe UI Light"/>
                <a:cs typeface="Segoe UI Light"/>
              </a:rPr>
              <a:t>Office 365 is designed to meet global accessibility standards, conformance reported based on Trusted Tester inspections</a:t>
            </a:r>
          </a:p>
        </p:txBody>
      </p:sp>
      <p:pic>
        <p:nvPicPr>
          <p:cNvPr id="7" name="Picture 6" descr="Screenshot of site where you can get Microsoft Accessibility Conformance Statements">
            <a:hlinkClick r:id="rId4"/>
            <a:extLst>
              <a:ext uri="{FF2B5EF4-FFF2-40B4-BE49-F238E27FC236}">
                <a16:creationId xmlns:a16="http://schemas.microsoft.com/office/drawing/2014/main" id="{9442F848-A468-4912-B87E-ED049F926FEF}"/>
              </a:ext>
            </a:extLst>
          </p:cNvPr>
          <p:cNvPicPr>
            <a:picLocks noChangeAspect="1"/>
          </p:cNvPicPr>
          <p:nvPr/>
        </p:nvPicPr>
        <p:blipFill rotWithShape="1">
          <a:blip r:embed="rId5"/>
          <a:srcRect t="16406"/>
          <a:stretch/>
        </p:blipFill>
        <p:spPr>
          <a:xfrm>
            <a:off x="1588209" y="1654122"/>
            <a:ext cx="9015583" cy="441657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5018234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294" y="142033"/>
            <a:ext cx="12370973" cy="1973290"/>
          </a:xfrm>
        </p:spPr>
        <p:txBody>
          <a:bodyPr/>
          <a:lstStyle/>
          <a:p>
            <a:pPr algn="ctr"/>
            <a:r>
              <a:rPr lang="en-US" sz="6470"/>
              <a:t>Learn more about Office 365 </a:t>
            </a:r>
            <a:br>
              <a:rPr lang="en-US" sz="6470"/>
            </a:br>
            <a:r>
              <a:rPr lang="en-US" sz="6470"/>
              <a:t>via Sessions in Seaport Ballroom H</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1" y="2222998"/>
            <a:ext cx="12192000" cy="4634516"/>
          </a:xfrm>
          <a:prstGeom prst="rect">
            <a:avLst/>
          </a:prstGeom>
          <a:solidFill>
            <a:srgbClr val="0078D7"/>
          </a:solidFill>
        </p:spPr>
        <p:txBody>
          <a:bodyPr wrap="square" lIns="179285" tIns="143428" rIns="179285" bIns="143428" rtlCol="0">
            <a:spAutoFit/>
          </a:bodyPr>
          <a:lstStyle/>
          <a:p>
            <a:pPr algn="ctr" defTabSz="914102" fontAlgn="base">
              <a:spcBef>
                <a:spcPct val="0"/>
              </a:spcBef>
              <a:spcAft>
                <a:spcPct val="0"/>
              </a:spcAft>
              <a:defRPr/>
            </a:pPr>
            <a:r>
              <a:rPr lang="en-US" sz="2353" b="1">
                <a:solidFill>
                  <a:srgbClr val="FFFFFF"/>
                </a:solidFill>
                <a:latin typeface="Segoe UI"/>
              </a:rPr>
              <a:t>3/21 11am</a:t>
            </a:r>
            <a:r>
              <a:rPr lang="en-US" sz="2353">
                <a:solidFill>
                  <a:srgbClr val="FFFFFF"/>
                </a:solidFill>
                <a:latin typeface="Segoe UI"/>
              </a:rPr>
              <a:t>: What’s New in Microsoft </a:t>
            </a:r>
            <a:r>
              <a:rPr lang="en-US" sz="2353" b="1">
                <a:solidFill>
                  <a:srgbClr val="FFFFFF"/>
                </a:solidFill>
                <a:latin typeface="Segoe UI"/>
              </a:rPr>
              <a:t>Office 365</a:t>
            </a:r>
            <a:r>
              <a:rPr lang="en-US" sz="2353" b="1" u="sng">
                <a:solidFill>
                  <a:srgbClr val="FFFFFF"/>
                </a:solidFill>
                <a:latin typeface="Segoe UI"/>
              </a:rPr>
              <a:t> </a:t>
            </a:r>
            <a:br>
              <a:rPr lang="en-US" sz="2353" u="sng">
                <a:solidFill>
                  <a:srgbClr val="FFFFFF"/>
                </a:solidFill>
                <a:latin typeface="Segoe UI"/>
              </a:rPr>
            </a:br>
            <a:endParaRPr lang="en-US" sz="2353" u="sng">
              <a:solidFill>
                <a:srgbClr val="FFFFFF"/>
              </a:solidFill>
              <a:latin typeface="Segoe UI"/>
            </a:endParaRPr>
          </a:p>
          <a:p>
            <a:pPr algn="ctr" defTabSz="914102" fontAlgn="base">
              <a:spcBef>
                <a:spcPct val="0"/>
              </a:spcBef>
              <a:spcAft>
                <a:spcPct val="0"/>
              </a:spcAft>
              <a:defRPr/>
            </a:pPr>
            <a:r>
              <a:rPr lang="en-US" sz="2353" b="1">
                <a:solidFill>
                  <a:srgbClr val="FFFFFF"/>
                </a:solidFill>
                <a:latin typeface="Segoe UI"/>
              </a:rPr>
              <a:t>3/22 8am</a:t>
            </a:r>
            <a:r>
              <a:rPr lang="en-US" sz="2353">
                <a:solidFill>
                  <a:srgbClr val="FFFFFF"/>
                </a:solidFill>
                <a:latin typeface="Segoe UI"/>
              </a:rPr>
              <a:t>: Strategies to Make your IT Applications More Accessible</a:t>
            </a:r>
          </a:p>
          <a:p>
            <a:pPr algn="ctr" defTabSz="914102" fontAlgn="base">
              <a:spcBef>
                <a:spcPct val="0"/>
              </a:spcBef>
              <a:spcAft>
                <a:spcPct val="0"/>
              </a:spcAft>
              <a:defRPr/>
            </a:pPr>
            <a:r>
              <a:rPr lang="en-US" sz="2353" b="1">
                <a:solidFill>
                  <a:srgbClr val="FFFFFF"/>
                </a:solidFill>
                <a:latin typeface="Segoe UI"/>
              </a:rPr>
              <a:t>3/22 11am</a:t>
            </a:r>
            <a:r>
              <a:rPr lang="en-US" sz="2353">
                <a:solidFill>
                  <a:srgbClr val="FFFFFF"/>
                </a:solidFill>
                <a:latin typeface="Segoe UI"/>
              </a:rPr>
              <a:t>: Create Inclusive Classrooms with </a:t>
            </a:r>
            <a:r>
              <a:rPr lang="en-US" sz="2353" b="1">
                <a:solidFill>
                  <a:srgbClr val="FFFFFF"/>
                </a:solidFill>
                <a:latin typeface="Segoe UI"/>
              </a:rPr>
              <a:t>Microsoft Education</a:t>
            </a:r>
          </a:p>
          <a:p>
            <a:pPr algn="ctr" defTabSz="914102" fontAlgn="base">
              <a:spcBef>
                <a:spcPct val="0"/>
              </a:spcBef>
              <a:spcAft>
                <a:spcPct val="0"/>
              </a:spcAft>
              <a:defRPr/>
            </a:pPr>
            <a:r>
              <a:rPr lang="en-US" sz="2353" b="1">
                <a:solidFill>
                  <a:srgbClr val="FFFFFF"/>
                </a:solidFill>
                <a:latin typeface="Segoe UI"/>
              </a:rPr>
              <a:t>3/22 1.20pm</a:t>
            </a:r>
            <a:r>
              <a:rPr lang="en-US" sz="2353">
                <a:solidFill>
                  <a:srgbClr val="FFFFFF"/>
                </a:solidFill>
                <a:latin typeface="Segoe UI"/>
              </a:rPr>
              <a:t>: Microsoft Reading, Writing and </a:t>
            </a:r>
            <a:r>
              <a:rPr lang="en-US" sz="2353" b="1">
                <a:solidFill>
                  <a:srgbClr val="FFFFFF"/>
                </a:solidFill>
                <a:latin typeface="Segoe UI"/>
              </a:rPr>
              <a:t>Learning Tools</a:t>
            </a:r>
          </a:p>
          <a:p>
            <a:pPr algn="ctr" defTabSz="914102" fontAlgn="base">
              <a:spcBef>
                <a:spcPct val="0"/>
              </a:spcBef>
              <a:spcAft>
                <a:spcPct val="0"/>
              </a:spcAft>
              <a:defRPr/>
            </a:pPr>
            <a:r>
              <a:rPr lang="en-US" sz="2353" b="1">
                <a:solidFill>
                  <a:srgbClr val="FFFFFF"/>
                </a:solidFill>
                <a:latin typeface="Segoe UI"/>
              </a:rPr>
              <a:t>3/22 3.20pm</a:t>
            </a:r>
            <a:r>
              <a:rPr lang="en-US" sz="2353">
                <a:solidFill>
                  <a:srgbClr val="FFFFFF"/>
                </a:solidFill>
                <a:latin typeface="Segoe UI"/>
              </a:rPr>
              <a:t>: </a:t>
            </a:r>
            <a:r>
              <a:rPr lang="en-US" sz="2353" b="1">
                <a:solidFill>
                  <a:srgbClr val="FFFFFF"/>
                </a:solidFill>
                <a:latin typeface="Segoe UI"/>
              </a:rPr>
              <a:t>Excel</a:t>
            </a:r>
            <a:r>
              <a:rPr lang="en-US" sz="2353">
                <a:solidFill>
                  <a:srgbClr val="FFFFFF"/>
                </a:solidFill>
                <a:latin typeface="Segoe UI"/>
              </a:rPr>
              <a:t> 101 Tips and Tricks</a:t>
            </a:r>
          </a:p>
          <a:p>
            <a:pPr algn="ctr" defTabSz="914102" fontAlgn="base">
              <a:spcBef>
                <a:spcPct val="0"/>
              </a:spcBef>
              <a:spcAft>
                <a:spcPct val="0"/>
              </a:spcAft>
              <a:defRPr/>
            </a:pPr>
            <a:r>
              <a:rPr lang="en-US" sz="2353" b="1">
                <a:solidFill>
                  <a:srgbClr val="FFFFFF"/>
                </a:solidFill>
                <a:latin typeface="Segoe UI"/>
              </a:rPr>
              <a:t>3/22 4.20pm</a:t>
            </a:r>
            <a:r>
              <a:rPr lang="en-US" sz="2353">
                <a:solidFill>
                  <a:srgbClr val="FFFFFF"/>
                </a:solidFill>
                <a:latin typeface="Segoe UI"/>
              </a:rPr>
              <a:t>: Easily create accessible content with </a:t>
            </a:r>
            <a:r>
              <a:rPr lang="en-US" sz="2353" b="1">
                <a:solidFill>
                  <a:srgbClr val="FFFFFF"/>
                </a:solidFill>
                <a:latin typeface="Segoe UI"/>
              </a:rPr>
              <a:t>Office 365</a:t>
            </a:r>
            <a:br>
              <a:rPr lang="en-US" sz="2353">
                <a:solidFill>
                  <a:srgbClr val="FFFFFF"/>
                </a:solidFill>
                <a:latin typeface="Segoe UI"/>
              </a:rPr>
            </a:br>
            <a:endParaRPr lang="en-US" sz="2353">
              <a:solidFill>
                <a:srgbClr val="FFFFFF"/>
              </a:solidFill>
              <a:latin typeface="Segoe UI"/>
            </a:endParaRPr>
          </a:p>
          <a:p>
            <a:pPr algn="ctr" defTabSz="914102" fontAlgn="base">
              <a:spcBef>
                <a:spcPct val="0"/>
              </a:spcBef>
              <a:spcAft>
                <a:spcPct val="0"/>
              </a:spcAft>
              <a:defRPr/>
            </a:pPr>
            <a:r>
              <a:rPr lang="en-US" sz="2353" b="1">
                <a:solidFill>
                  <a:srgbClr val="FFFFFF"/>
                </a:solidFill>
                <a:latin typeface="Segoe UI"/>
              </a:rPr>
              <a:t>3/23 9am</a:t>
            </a:r>
            <a:r>
              <a:rPr lang="en-US" sz="2353">
                <a:solidFill>
                  <a:srgbClr val="FFFFFF"/>
                </a:solidFill>
                <a:latin typeface="Segoe UI"/>
              </a:rPr>
              <a:t>: Modernization of IT with </a:t>
            </a:r>
            <a:r>
              <a:rPr lang="en-US" sz="2353" b="1">
                <a:solidFill>
                  <a:srgbClr val="FFFFFF"/>
                </a:solidFill>
                <a:latin typeface="Segoe UI"/>
              </a:rPr>
              <a:t>SharePoint</a:t>
            </a:r>
            <a:r>
              <a:rPr lang="en-US" sz="2353">
                <a:solidFill>
                  <a:srgbClr val="FFFFFF"/>
                </a:solidFill>
                <a:latin typeface="Segoe UI"/>
              </a:rPr>
              <a:t> Accessibility</a:t>
            </a:r>
          </a:p>
          <a:p>
            <a:pPr algn="ctr" defTabSz="914102" fontAlgn="base">
              <a:spcBef>
                <a:spcPct val="0"/>
              </a:spcBef>
              <a:spcAft>
                <a:spcPct val="0"/>
              </a:spcAft>
              <a:defRPr/>
            </a:pPr>
            <a:r>
              <a:rPr lang="en-US" sz="2353" b="1">
                <a:solidFill>
                  <a:srgbClr val="FFFFFF"/>
                </a:solidFill>
                <a:latin typeface="Segoe UI"/>
              </a:rPr>
              <a:t>3/23 11am</a:t>
            </a:r>
            <a:r>
              <a:rPr lang="en-US" sz="2353">
                <a:solidFill>
                  <a:srgbClr val="FFFFFF"/>
                </a:solidFill>
                <a:latin typeface="Segoe UI"/>
              </a:rPr>
              <a:t>: Create Engaging and Accessible Presentations with </a:t>
            </a:r>
            <a:r>
              <a:rPr lang="en-US" sz="2353" b="1">
                <a:solidFill>
                  <a:srgbClr val="FFFFFF"/>
                </a:solidFill>
                <a:latin typeface="Segoe UI"/>
              </a:rPr>
              <a:t>PowerPoint</a:t>
            </a:r>
            <a:r>
              <a:rPr lang="en-US" sz="2353">
                <a:solidFill>
                  <a:srgbClr val="FFFFFF"/>
                </a:solidFill>
                <a:latin typeface="Segoe UI"/>
              </a:rPr>
              <a:t> and </a:t>
            </a:r>
            <a:r>
              <a:rPr lang="en-US" sz="2353" b="1">
                <a:solidFill>
                  <a:srgbClr val="FFFFFF"/>
                </a:solidFill>
                <a:latin typeface="Segoe UI"/>
              </a:rPr>
              <a:t>Sway</a:t>
            </a:r>
          </a:p>
          <a:p>
            <a:pPr algn="ctr" defTabSz="914102" fontAlgn="base">
              <a:spcBef>
                <a:spcPct val="0"/>
              </a:spcBef>
              <a:spcAft>
                <a:spcPct val="0"/>
              </a:spcAft>
              <a:defRPr/>
            </a:pPr>
            <a:r>
              <a:rPr lang="en-US" sz="2353" b="1">
                <a:solidFill>
                  <a:srgbClr val="FFFFFF"/>
                </a:solidFill>
                <a:latin typeface="Segoe UI"/>
              </a:rPr>
              <a:t>3/23 2.20pm</a:t>
            </a:r>
            <a:r>
              <a:rPr lang="en-US" sz="2353">
                <a:solidFill>
                  <a:srgbClr val="FFFFFF"/>
                </a:solidFill>
                <a:latin typeface="Segoe UI"/>
              </a:rPr>
              <a:t>: How I used Microsoft </a:t>
            </a:r>
            <a:r>
              <a:rPr lang="en-US" sz="2353" b="1">
                <a:solidFill>
                  <a:srgbClr val="FFFFFF"/>
                </a:solidFill>
                <a:latin typeface="Segoe UI"/>
              </a:rPr>
              <a:t>OneNote</a:t>
            </a:r>
            <a:r>
              <a:rPr lang="en-US" sz="2353">
                <a:solidFill>
                  <a:srgbClr val="FFFFFF"/>
                </a:solidFill>
                <a:latin typeface="Segoe UI"/>
              </a:rPr>
              <a:t> to Manage a Medical Crisis</a:t>
            </a:r>
          </a:p>
          <a:p>
            <a:pPr algn="ctr" defTabSz="914102" fontAlgn="base">
              <a:spcBef>
                <a:spcPct val="0"/>
              </a:spcBef>
              <a:spcAft>
                <a:spcPct val="0"/>
              </a:spcAft>
              <a:defRPr/>
            </a:pPr>
            <a:r>
              <a:rPr lang="en-US" sz="2353" b="1">
                <a:solidFill>
                  <a:srgbClr val="FFFFFF"/>
                </a:solidFill>
                <a:latin typeface="Segoe UI"/>
              </a:rPr>
              <a:t>3/23 4.20pm: </a:t>
            </a:r>
            <a:r>
              <a:rPr lang="en-US" sz="2353">
                <a:solidFill>
                  <a:srgbClr val="FFFFFF"/>
                </a:solidFill>
                <a:latin typeface="Segoe UI"/>
              </a:rPr>
              <a:t>Software Architecture in </a:t>
            </a:r>
            <a:r>
              <a:rPr lang="en-US" sz="2353" b="1">
                <a:solidFill>
                  <a:srgbClr val="FFFFFF"/>
                </a:solidFill>
                <a:latin typeface="Segoe UI"/>
              </a:rPr>
              <a:t>Office 365 </a:t>
            </a:r>
            <a:r>
              <a:rPr lang="en-US" sz="2353">
                <a:solidFill>
                  <a:srgbClr val="FFFFFF"/>
                </a:solidFill>
                <a:latin typeface="Segoe UI"/>
              </a:rPr>
              <a:t>for Exposing Accessible Content </a:t>
            </a:r>
          </a:p>
        </p:txBody>
      </p:sp>
    </p:spTree>
    <p:extLst>
      <p:ext uri="{BB962C8B-B14F-4D97-AF65-F5344CB8AC3E}">
        <p14:creationId xmlns:p14="http://schemas.microsoft.com/office/powerpoint/2010/main" val="42420110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5939C-A124-4FEC-A83A-0617FA343901}"/>
              </a:ext>
            </a:extLst>
          </p:cNvPr>
          <p:cNvSpPr>
            <a:spLocks noGrp="1"/>
          </p:cNvSpPr>
          <p:nvPr>
            <p:ph type="title"/>
          </p:nvPr>
        </p:nvSpPr>
        <p:spPr>
          <a:xfrm>
            <a:off x="1" y="266259"/>
            <a:ext cx="12192000" cy="1206905"/>
          </a:xfrm>
        </p:spPr>
        <p:txBody>
          <a:bodyPr/>
          <a:lstStyle/>
          <a:p>
            <a:pPr algn="ctr">
              <a:lnSpc>
                <a:spcPct val="100000"/>
              </a:lnSpc>
            </a:pPr>
            <a:r>
              <a:rPr lang="en-US" sz="3921">
                <a:solidFill>
                  <a:schemeClr val="tx1"/>
                </a:solidFill>
              </a:rPr>
              <a:t>Thank you all for pushing the boundaries of productivity and inclusion with Office 365, enabling transformative change</a:t>
            </a:r>
          </a:p>
        </p:txBody>
      </p:sp>
      <p:pic>
        <p:nvPicPr>
          <p:cNvPr id="3074" name="Picture 2" descr="Andrew and Mitra">
            <a:extLst>
              <a:ext uri="{FF2B5EF4-FFF2-40B4-BE49-F238E27FC236}">
                <a16:creationId xmlns:a16="http://schemas.microsoft.com/office/drawing/2014/main" id="{4D68B0DD-5835-4BEC-B436-6A701CD42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87" y="1634723"/>
            <a:ext cx="2857094" cy="160949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4BD0EB3-5C0D-4D4E-8153-081985EA33F0}"/>
              </a:ext>
            </a:extLst>
          </p:cNvPr>
          <p:cNvSpPr/>
          <p:nvPr/>
        </p:nvSpPr>
        <p:spPr>
          <a:xfrm>
            <a:off x="596138" y="3322269"/>
            <a:ext cx="3019086" cy="531737"/>
          </a:xfrm>
          <a:prstGeom prst="rect">
            <a:avLst/>
          </a:prstGeom>
        </p:spPr>
        <p:txBody>
          <a:bodyPr wrap="square">
            <a:spAutoFit/>
          </a:bodyPr>
          <a:lstStyle/>
          <a:p>
            <a:pPr defTabSz="914367" eaLnBrk="0" fontAlgn="base" hangingPunct="0">
              <a:spcBef>
                <a:spcPct val="0"/>
              </a:spcBef>
              <a:spcAft>
                <a:spcPct val="0"/>
              </a:spcAft>
            </a:pPr>
            <a:r>
              <a:rPr lang="en-US" altLang="en-US" sz="1400" u="sng">
                <a:solidFill>
                  <a:srgbClr val="FFFFFF"/>
                </a:solidFill>
                <a:latin typeface="SegoeUI"/>
                <a:hlinkClick r:id="rId4"/>
              </a:rPr>
              <a:t>Andrew</a:t>
            </a:r>
            <a:r>
              <a:rPr lang="en-US" altLang="en-US" sz="1400">
                <a:solidFill>
                  <a:srgbClr val="FFFFFF"/>
                </a:solidFill>
                <a:latin typeface="SegoeUI"/>
              </a:rPr>
              <a:t>, a young boy who read for the first time with Learning Tools.</a:t>
            </a:r>
            <a:endParaRPr lang="en-US" altLang="en-US" sz="1400">
              <a:solidFill>
                <a:srgbClr val="FFFFFF"/>
              </a:solidFill>
              <a:latin typeface="Segoe UI"/>
            </a:endParaRPr>
          </a:p>
        </p:txBody>
      </p:sp>
      <p:pic>
        <p:nvPicPr>
          <p:cNvPr id="3075" name="Picture 3" descr="Justin">
            <a:extLst>
              <a:ext uri="{FF2B5EF4-FFF2-40B4-BE49-F238E27FC236}">
                <a16:creationId xmlns:a16="http://schemas.microsoft.com/office/drawing/2014/main" id="{8DC38C24-E7FC-46C4-BEA2-8B4E9C54B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3360" y="1634723"/>
            <a:ext cx="2857094" cy="160949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48386AA-2742-40F5-A04B-A2EA2CF85CA8}"/>
              </a:ext>
            </a:extLst>
          </p:cNvPr>
          <p:cNvSpPr/>
          <p:nvPr/>
        </p:nvSpPr>
        <p:spPr>
          <a:xfrm>
            <a:off x="4767881" y="3306882"/>
            <a:ext cx="3141915" cy="531737"/>
          </a:xfrm>
          <a:prstGeom prst="rect">
            <a:avLst/>
          </a:prstGeom>
        </p:spPr>
        <p:txBody>
          <a:bodyPr wrap="square">
            <a:spAutoFit/>
          </a:bodyPr>
          <a:lstStyle/>
          <a:p>
            <a:pPr defTabSz="914367" eaLnBrk="0" fontAlgn="base" hangingPunct="0">
              <a:spcBef>
                <a:spcPct val="0"/>
              </a:spcBef>
              <a:spcAft>
                <a:spcPct val="0"/>
              </a:spcAft>
            </a:pPr>
            <a:r>
              <a:rPr lang="en-US" altLang="en-US" sz="1400" u="sng">
                <a:solidFill>
                  <a:srgbClr val="FFFFFF"/>
                </a:solidFill>
                <a:latin typeface="SegoeUI"/>
                <a:hlinkClick r:id="rId6"/>
              </a:rPr>
              <a:t>Justin</a:t>
            </a:r>
            <a:r>
              <a:rPr lang="en-US" altLang="en-US" sz="1400">
                <a:solidFill>
                  <a:srgbClr val="FFFFFF"/>
                </a:solidFill>
                <a:latin typeface="SegoeUI"/>
              </a:rPr>
              <a:t>, a young man who uses Office 365 to communicate with the world.</a:t>
            </a:r>
            <a:endParaRPr lang="en-US" altLang="en-US" sz="1400">
              <a:solidFill>
                <a:srgbClr val="FFFFFF"/>
              </a:solidFill>
              <a:latin typeface="Segoe UI"/>
            </a:endParaRPr>
          </a:p>
        </p:txBody>
      </p:sp>
      <p:pic>
        <p:nvPicPr>
          <p:cNvPr id="3076" name="Picture 4" descr="Veronica">
            <a:extLst>
              <a:ext uri="{FF2B5EF4-FFF2-40B4-BE49-F238E27FC236}">
                <a16:creationId xmlns:a16="http://schemas.microsoft.com/office/drawing/2014/main" id="{EB56D355-A522-45EE-8753-4786FD8765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4122" y="1656182"/>
            <a:ext cx="2857094" cy="159997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2A2A032-9BDA-42CF-864B-009D42854560}"/>
              </a:ext>
            </a:extLst>
          </p:cNvPr>
          <p:cNvSpPr/>
          <p:nvPr/>
        </p:nvSpPr>
        <p:spPr>
          <a:xfrm>
            <a:off x="8609234" y="3244220"/>
            <a:ext cx="2921741" cy="531737"/>
          </a:xfrm>
          <a:prstGeom prst="rect">
            <a:avLst/>
          </a:prstGeom>
        </p:spPr>
        <p:txBody>
          <a:bodyPr wrap="square">
            <a:spAutoFit/>
          </a:bodyPr>
          <a:lstStyle/>
          <a:p>
            <a:pPr defTabSz="914367" eaLnBrk="0" fontAlgn="base" hangingPunct="0">
              <a:spcBef>
                <a:spcPct val="0"/>
              </a:spcBef>
              <a:spcAft>
                <a:spcPct val="0"/>
              </a:spcAft>
            </a:pPr>
            <a:r>
              <a:rPr lang="en-US" altLang="en-US" sz="1400" u="sng">
                <a:solidFill>
                  <a:srgbClr val="FFFFFF"/>
                </a:solidFill>
                <a:latin typeface="SegoeUI"/>
                <a:hlinkClick r:id="rId8"/>
              </a:rPr>
              <a:t>Veronica</a:t>
            </a:r>
            <a:r>
              <a:rPr lang="en-US" altLang="en-US" sz="1400">
                <a:solidFill>
                  <a:srgbClr val="FFFFFF"/>
                </a:solidFill>
                <a:latin typeface="SegoeUI"/>
              </a:rPr>
              <a:t>, a student with low vision who created a perfect Sway.</a:t>
            </a:r>
            <a:endParaRPr lang="en-US" altLang="en-US" sz="600">
              <a:solidFill>
                <a:srgbClr val="FFFFFF"/>
              </a:solidFill>
              <a:latin typeface="Segoe UI"/>
            </a:endParaRPr>
          </a:p>
        </p:txBody>
      </p:sp>
      <p:pic>
        <p:nvPicPr>
          <p:cNvPr id="3077" name="Picture 5" descr="Cameron">
            <a:extLst>
              <a:ext uri="{FF2B5EF4-FFF2-40B4-BE49-F238E27FC236}">
                <a16:creationId xmlns:a16="http://schemas.microsoft.com/office/drawing/2014/main" id="{2BDAE3FF-7F4B-4E68-B4A9-F6C6437915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786" y="4245469"/>
            <a:ext cx="2857094" cy="160949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440D653-673A-4C44-A2F3-B5EAF023FE1F}"/>
              </a:ext>
            </a:extLst>
          </p:cNvPr>
          <p:cNvSpPr/>
          <p:nvPr/>
        </p:nvSpPr>
        <p:spPr>
          <a:xfrm>
            <a:off x="596139" y="5854964"/>
            <a:ext cx="3019085" cy="736778"/>
          </a:xfrm>
          <a:prstGeom prst="rect">
            <a:avLst/>
          </a:prstGeom>
        </p:spPr>
        <p:txBody>
          <a:bodyPr wrap="square">
            <a:spAutoFit/>
          </a:bodyPr>
          <a:lstStyle/>
          <a:p>
            <a:pPr defTabSz="914367" eaLnBrk="0" fontAlgn="base" hangingPunct="0">
              <a:spcBef>
                <a:spcPct val="0"/>
              </a:spcBef>
              <a:spcAft>
                <a:spcPct val="0"/>
              </a:spcAft>
            </a:pPr>
            <a:r>
              <a:rPr lang="en-US" altLang="en-US" sz="1400" u="sng">
                <a:solidFill>
                  <a:srgbClr val="FFFFFF"/>
                </a:solidFill>
                <a:latin typeface="SegoeUI"/>
                <a:hlinkClick r:id="rId10"/>
              </a:rPr>
              <a:t>Cameron</a:t>
            </a:r>
            <a:r>
              <a:rPr lang="en-US" altLang="en-US" sz="1400">
                <a:solidFill>
                  <a:srgbClr val="FFFFFF"/>
                </a:solidFill>
                <a:latin typeface="SegoeUI"/>
              </a:rPr>
              <a:t>, a lecturer who believes its an exciting time to be blind with Office 365 facilitating collaboration.</a:t>
            </a:r>
            <a:endParaRPr lang="en-US" altLang="en-US" sz="1400">
              <a:solidFill>
                <a:srgbClr val="FFFFFF"/>
              </a:solidFill>
              <a:latin typeface="Segoe UI"/>
            </a:endParaRPr>
          </a:p>
        </p:txBody>
      </p:sp>
      <p:pic>
        <p:nvPicPr>
          <p:cNvPr id="3078" name="Picture 6" descr="Jack">
            <a:extLst>
              <a:ext uri="{FF2B5EF4-FFF2-40B4-BE49-F238E27FC236}">
                <a16:creationId xmlns:a16="http://schemas.microsoft.com/office/drawing/2014/main" id="{5A0165EA-3E97-4A3B-A8CF-69279DC637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43360" y="4245469"/>
            <a:ext cx="2857094" cy="160949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BA6C4AA-D0D0-4D45-8092-D5D69E929200}"/>
              </a:ext>
            </a:extLst>
          </p:cNvPr>
          <p:cNvSpPr/>
          <p:nvPr/>
        </p:nvSpPr>
        <p:spPr>
          <a:xfrm>
            <a:off x="4767881" y="5907745"/>
            <a:ext cx="2932573" cy="751445"/>
          </a:xfrm>
          <a:prstGeom prst="rect">
            <a:avLst/>
          </a:prstGeom>
        </p:spPr>
        <p:txBody>
          <a:bodyPr wrap="square">
            <a:spAutoFit/>
          </a:bodyPr>
          <a:lstStyle/>
          <a:p>
            <a:pPr defTabSz="914367" eaLnBrk="0" fontAlgn="base" hangingPunct="0">
              <a:spcBef>
                <a:spcPct val="0"/>
              </a:spcBef>
              <a:spcAft>
                <a:spcPct val="0"/>
              </a:spcAft>
            </a:pPr>
            <a:r>
              <a:rPr lang="en-US" altLang="en-US" sz="1400" u="sng">
                <a:solidFill>
                  <a:srgbClr val="FFFFFF"/>
                </a:solidFill>
                <a:latin typeface="SegoeUI"/>
                <a:hlinkClick r:id="rId12"/>
              </a:rPr>
              <a:t>Jack</a:t>
            </a:r>
            <a:r>
              <a:rPr lang="en-US" altLang="en-US" sz="1400">
                <a:solidFill>
                  <a:srgbClr val="FFFFFF"/>
                </a:solidFill>
                <a:latin typeface="SegoeUI"/>
              </a:rPr>
              <a:t>, a teacher who shows students what is possible with Office 365 and Narrator.</a:t>
            </a:r>
            <a:endParaRPr lang="en-US" altLang="en-US" sz="1400">
              <a:solidFill>
                <a:srgbClr val="FFFFFF"/>
              </a:solidFill>
              <a:latin typeface="Segoe UI"/>
            </a:endParaRPr>
          </a:p>
        </p:txBody>
      </p:sp>
      <p:pic>
        <p:nvPicPr>
          <p:cNvPr id="3079" name="Picture 7" descr="Steve">
            <a:extLst>
              <a:ext uri="{FF2B5EF4-FFF2-40B4-BE49-F238E27FC236}">
                <a16:creationId xmlns:a16="http://schemas.microsoft.com/office/drawing/2014/main" id="{ED7D7C1E-CB56-4294-992F-53B4E1396C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74122" y="4243703"/>
            <a:ext cx="2857094" cy="160949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C11D0E9-4159-4CC4-8B3C-4A9B56BB81D3}"/>
              </a:ext>
            </a:extLst>
          </p:cNvPr>
          <p:cNvSpPr/>
          <p:nvPr/>
        </p:nvSpPr>
        <p:spPr>
          <a:xfrm>
            <a:off x="8609236" y="5907745"/>
            <a:ext cx="2932573" cy="751445"/>
          </a:xfrm>
          <a:prstGeom prst="rect">
            <a:avLst/>
          </a:prstGeom>
        </p:spPr>
        <p:txBody>
          <a:bodyPr wrap="square">
            <a:spAutoFit/>
          </a:bodyPr>
          <a:lstStyle/>
          <a:p>
            <a:pPr defTabSz="914367" eaLnBrk="0" fontAlgn="base" hangingPunct="0">
              <a:spcBef>
                <a:spcPct val="0"/>
              </a:spcBef>
              <a:spcAft>
                <a:spcPct val="0"/>
              </a:spcAft>
            </a:pPr>
            <a:r>
              <a:rPr lang="en-US" altLang="en-US" sz="1400" u="sng">
                <a:solidFill>
                  <a:srgbClr val="FFFFFF"/>
                </a:solidFill>
                <a:latin typeface="SegoeUI"/>
                <a:hlinkClick r:id="rId14"/>
              </a:rPr>
              <a:t>Steve</a:t>
            </a:r>
            <a:r>
              <a:rPr lang="en-US" altLang="en-US" sz="1400">
                <a:solidFill>
                  <a:srgbClr val="FFFFFF"/>
                </a:solidFill>
                <a:latin typeface="SegoeUI"/>
              </a:rPr>
              <a:t>, who navigated a medical crisis with OneNote and Office Lens to access printed documents.</a:t>
            </a:r>
            <a:endParaRPr lang="en-US" altLang="en-US" sz="1400">
              <a:solidFill>
                <a:srgbClr val="FFFFFF"/>
              </a:solidFill>
              <a:latin typeface="Segoe UI"/>
            </a:endParaRPr>
          </a:p>
        </p:txBody>
      </p:sp>
    </p:spTree>
    <p:extLst>
      <p:ext uri="{BB962C8B-B14F-4D97-AF65-F5344CB8AC3E}">
        <p14:creationId xmlns:p14="http://schemas.microsoft.com/office/powerpoint/2010/main" val="5398791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294" y="142033"/>
            <a:ext cx="12370973" cy="1973290"/>
          </a:xfrm>
        </p:spPr>
        <p:txBody>
          <a:bodyPr/>
          <a:lstStyle/>
          <a:p>
            <a:pPr algn="ctr"/>
            <a:r>
              <a:rPr lang="en-US" sz="6470"/>
              <a:t>Learn more about Office 365 </a:t>
            </a:r>
            <a:br>
              <a:rPr lang="en-US" sz="6470"/>
            </a:br>
            <a:r>
              <a:rPr lang="en-US" sz="6470"/>
              <a:t>via Demos in CSUN Expo Hall</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1" y="2222998"/>
            <a:ext cx="12192000" cy="4634516"/>
          </a:xfrm>
          <a:prstGeom prst="rect">
            <a:avLst/>
          </a:prstGeom>
          <a:solidFill>
            <a:srgbClr val="0078D7"/>
          </a:solidFill>
        </p:spPr>
        <p:txBody>
          <a:bodyPr wrap="square" lIns="179285" tIns="143428" rIns="179285" bIns="143428" rtlCol="0">
            <a:spAutoFit/>
          </a:bodyPr>
          <a:lstStyle/>
          <a:p>
            <a:pPr algn="ctr" defTabSz="914102" fontAlgn="base">
              <a:spcBef>
                <a:spcPct val="0"/>
              </a:spcBef>
              <a:spcAft>
                <a:spcPct val="0"/>
              </a:spcAft>
              <a:defRPr/>
            </a:pPr>
            <a:r>
              <a:rPr lang="en-US" sz="2353" b="1">
                <a:solidFill>
                  <a:srgbClr val="FFFFFF"/>
                </a:solidFill>
                <a:latin typeface="Segoe UI"/>
              </a:rPr>
              <a:t>3/21 12.30pm, 3/22 1pm &amp; 3/23 12.30pm </a:t>
            </a:r>
            <a:r>
              <a:rPr lang="en-US" sz="2353">
                <a:solidFill>
                  <a:srgbClr val="FFFFFF"/>
                </a:solidFill>
                <a:latin typeface="Segoe UI"/>
              </a:rPr>
              <a:t>: Communicate inclusively with </a:t>
            </a:r>
            <a:r>
              <a:rPr lang="en-US" sz="2353" b="1">
                <a:solidFill>
                  <a:srgbClr val="FFFFFF"/>
                </a:solidFill>
                <a:latin typeface="Segoe UI"/>
              </a:rPr>
              <a:t>Office 365</a:t>
            </a:r>
            <a:r>
              <a:rPr lang="en-US" sz="2353" b="1" u="sng">
                <a:solidFill>
                  <a:srgbClr val="FFFFFF"/>
                </a:solidFill>
                <a:latin typeface="Segoe UI"/>
              </a:rPr>
              <a:t> </a:t>
            </a:r>
          </a:p>
          <a:p>
            <a:pPr algn="ctr" defTabSz="914102" fontAlgn="base">
              <a:spcBef>
                <a:spcPct val="0"/>
              </a:spcBef>
              <a:spcAft>
                <a:spcPct val="0"/>
              </a:spcAft>
              <a:defRPr/>
            </a:pPr>
            <a:endParaRPr lang="en-US" sz="2353" b="1">
              <a:solidFill>
                <a:srgbClr val="FFFFFF"/>
              </a:solidFill>
              <a:latin typeface="Segoe UI"/>
            </a:endParaRPr>
          </a:p>
          <a:p>
            <a:pPr algn="ctr" defTabSz="914102" fontAlgn="base">
              <a:spcBef>
                <a:spcPct val="0"/>
              </a:spcBef>
              <a:spcAft>
                <a:spcPct val="0"/>
              </a:spcAft>
              <a:defRPr/>
            </a:pPr>
            <a:r>
              <a:rPr lang="en-US" sz="2353" b="1">
                <a:solidFill>
                  <a:srgbClr val="FFFFFF"/>
                </a:solidFill>
                <a:latin typeface="Segoe UI"/>
              </a:rPr>
              <a:t>3/21 2.30pm, 3/22 11am, 3/22 2.30pm, 3/23 11am &amp; 3/23 1.30pm : </a:t>
            </a:r>
            <a:r>
              <a:rPr lang="en-US" sz="2353">
                <a:solidFill>
                  <a:srgbClr val="FFFFFF"/>
                </a:solidFill>
                <a:latin typeface="Segoe UI"/>
              </a:rPr>
              <a:t>Create more inclusive classrooms with </a:t>
            </a:r>
            <a:r>
              <a:rPr lang="en-US" sz="2353" b="1">
                <a:solidFill>
                  <a:srgbClr val="FFFFFF"/>
                </a:solidFill>
                <a:latin typeface="Segoe UI"/>
              </a:rPr>
              <a:t>Microsoft Education</a:t>
            </a:r>
            <a:endParaRPr lang="en-US" sz="2353" u="sng">
              <a:solidFill>
                <a:srgbClr val="FFFFFF"/>
              </a:solidFill>
              <a:latin typeface="Segoe UI"/>
            </a:endParaRPr>
          </a:p>
          <a:p>
            <a:pPr algn="ctr" defTabSz="914102" fontAlgn="base">
              <a:spcBef>
                <a:spcPct val="0"/>
              </a:spcBef>
              <a:spcAft>
                <a:spcPct val="0"/>
              </a:spcAft>
              <a:defRPr/>
            </a:pPr>
            <a:endParaRPr lang="en-US" sz="2353" b="1">
              <a:solidFill>
                <a:srgbClr val="FFFFFF"/>
              </a:solidFill>
              <a:latin typeface="Segoe UI"/>
            </a:endParaRPr>
          </a:p>
          <a:p>
            <a:pPr algn="ctr" defTabSz="914102" fontAlgn="base">
              <a:spcBef>
                <a:spcPct val="0"/>
              </a:spcBef>
              <a:spcAft>
                <a:spcPct val="0"/>
              </a:spcAft>
              <a:defRPr/>
            </a:pPr>
            <a:r>
              <a:rPr lang="en-US" sz="2353" b="1">
                <a:solidFill>
                  <a:srgbClr val="FFFFFF"/>
                </a:solidFill>
                <a:latin typeface="Segoe UI"/>
              </a:rPr>
              <a:t>3/22 10.30am &amp; 3/23 10.30am</a:t>
            </a:r>
            <a:r>
              <a:rPr lang="en-US" sz="2353">
                <a:solidFill>
                  <a:srgbClr val="FFFFFF"/>
                </a:solidFill>
                <a:latin typeface="Segoe UI"/>
              </a:rPr>
              <a:t>: </a:t>
            </a:r>
            <a:r>
              <a:rPr lang="en-US" sz="2353" b="1">
                <a:solidFill>
                  <a:srgbClr val="FFFFFF"/>
                </a:solidFill>
                <a:latin typeface="Segoe UI"/>
              </a:rPr>
              <a:t>OneNote</a:t>
            </a:r>
            <a:r>
              <a:rPr lang="en-US" sz="2353">
                <a:solidFill>
                  <a:srgbClr val="FFFFFF"/>
                </a:solidFill>
                <a:latin typeface="Segoe UI"/>
              </a:rPr>
              <a:t> – screen reader tips and tricks</a:t>
            </a:r>
          </a:p>
          <a:p>
            <a:pPr algn="ctr" defTabSz="914102" fontAlgn="base">
              <a:spcBef>
                <a:spcPct val="0"/>
              </a:spcBef>
              <a:spcAft>
                <a:spcPct val="0"/>
              </a:spcAft>
              <a:defRPr/>
            </a:pPr>
            <a:endParaRPr lang="en-US" sz="2353" b="1">
              <a:solidFill>
                <a:srgbClr val="FFFFFF"/>
              </a:solidFill>
              <a:latin typeface="Segoe UI"/>
            </a:endParaRPr>
          </a:p>
          <a:p>
            <a:pPr algn="ctr" defTabSz="914102" fontAlgn="base">
              <a:spcBef>
                <a:spcPct val="0"/>
              </a:spcBef>
              <a:spcAft>
                <a:spcPct val="0"/>
              </a:spcAft>
              <a:defRPr/>
            </a:pPr>
            <a:r>
              <a:rPr lang="en-US" sz="2353" b="1">
                <a:solidFill>
                  <a:srgbClr val="FFFFFF"/>
                </a:solidFill>
                <a:latin typeface="Segoe UI"/>
              </a:rPr>
              <a:t>3/22 12.30pm</a:t>
            </a:r>
            <a:r>
              <a:rPr lang="en-US" sz="2353">
                <a:solidFill>
                  <a:srgbClr val="FFFFFF"/>
                </a:solidFill>
                <a:latin typeface="Segoe UI"/>
              </a:rPr>
              <a:t>: Read and write effectively with </a:t>
            </a:r>
            <a:r>
              <a:rPr lang="en-US" sz="2353" b="1">
                <a:solidFill>
                  <a:srgbClr val="FFFFFF"/>
                </a:solidFill>
                <a:latin typeface="Segoe UI"/>
              </a:rPr>
              <a:t>Learning Tools</a:t>
            </a:r>
          </a:p>
          <a:p>
            <a:pPr algn="ctr" defTabSz="914102" fontAlgn="base">
              <a:spcBef>
                <a:spcPct val="0"/>
              </a:spcBef>
              <a:spcAft>
                <a:spcPct val="0"/>
              </a:spcAft>
              <a:defRPr/>
            </a:pPr>
            <a:endParaRPr lang="en-US" sz="2353" b="1">
              <a:solidFill>
                <a:srgbClr val="FFFFFF"/>
              </a:solidFill>
              <a:latin typeface="Segoe UI"/>
            </a:endParaRPr>
          </a:p>
          <a:p>
            <a:pPr algn="ctr" defTabSz="914102" fontAlgn="base">
              <a:spcBef>
                <a:spcPct val="0"/>
              </a:spcBef>
              <a:spcAft>
                <a:spcPct val="0"/>
              </a:spcAft>
              <a:defRPr/>
            </a:pPr>
            <a:r>
              <a:rPr lang="en-US" sz="2353" b="1">
                <a:solidFill>
                  <a:srgbClr val="FFFFFF"/>
                </a:solidFill>
                <a:latin typeface="Segoe UI"/>
              </a:rPr>
              <a:t>3/22 1.30pm</a:t>
            </a:r>
            <a:r>
              <a:rPr lang="en-US" sz="2353">
                <a:solidFill>
                  <a:srgbClr val="FFFFFF"/>
                </a:solidFill>
                <a:latin typeface="Segoe UI"/>
              </a:rPr>
              <a:t>: </a:t>
            </a:r>
            <a:r>
              <a:rPr lang="en-US" sz="2353" b="1">
                <a:solidFill>
                  <a:srgbClr val="FFFFFF"/>
                </a:solidFill>
                <a:latin typeface="Segoe UI"/>
              </a:rPr>
              <a:t>Excel</a:t>
            </a:r>
            <a:r>
              <a:rPr lang="en-US" sz="2353">
                <a:solidFill>
                  <a:srgbClr val="FFFFFF"/>
                </a:solidFill>
                <a:latin typeface="Segoe UI"/>
              </a:rPr>
              <a:t> – screen reader tips and tricks</a:t>
            </a:r>
          </a:p>
          <a:p>
            <a:pPr algn="ctr" defTabSz="914102" fontAlgn="base">
              <a:spcBef>
                <a:spcPct val="0"/>
              </a:spcBef>
              <a:spcAft>
                <a:spcPct val="0"/>
              </a:spcAft>
              <a:defRPr/>
            </a:pPr>
            <a:endParaRPr lang="en-US" sz="2353" b="1">
              <a:solidFill>
                <a:srgbClr val="FFFFFF"/>
              </a:solidFill>
              <a:latin typeface="Segoe UI"/>
            </a:endParaRPr>
          </a:p>
          <a:p>
            <a:pPr algn="ctr" defTabSz="914102" fontAlgn="base">
              <a:spcBef>
                <a:spcPct val="0"/>
              </a:spcBef>
              <a:spcAft>
                <a:spcPct val="0"/>
              </a:spcAft>
              <a:defRPr/>
            </a:pPr>
            <a:r>
              <a:rPr lang="en-US" sz="2353" b="1">
                <a:solidFill>
                  <a:srgbClr val="FFFFFF"/>
                </a:solidFill>
                <a:latin typeface="Segoe UI"/>
              </a:rPr>
              <a:t>3/22 3pm</a:t>
            </a:r>
            <a:r>
              <a:rPr lang="en-US" sz="2353">
                <a:solidFill>
                  <a:srgbClr val="FFFFFF"/>
                </a:solidFill>
                <a:latin typeface="Segoe UI"/>
              </a:rPr>
              <a:t>: Write effectively with </a:t>
            </a:r>
            <a:r>
              <a:rPr lang="en-US" sz="2353" b="1">
                <a:solidFill>
                  <a:srgbClr val="FFFFFF"/>
                </a:solidFill>
                <a:latin typeface="Segoe UI"/>
              </a:rPr>
              <a:t>Editor</a:t>
            </a:r>
            <a:endParaRPr lang="en-US" sz="2353">
              <a:solidFill>
                <a:srgbClr val="FFFFFF"/>
              </a:solidFill>
              <a:latin typeface="Segoe UI"/>
            </a:endParaRPr>
          </a:p>
        </p:txBody>
      </p:sp>
    </p:spTree>
    <p:extLst>
      <p:ext uri="{BB962C8B-B14F-4D97-AF65-F5344CB8AC3E}">
        <p14:creationId xmlns:p14="http://schemas.microsoft.com/office/powerpoint/2010/main" val="18837901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7451" y="440917"/>
            <a:ext cx="11653523" cy="1158629"/>
          </a:xfrm>
        </p:spPr>
        <p:txBody>
          <a:bodyPr/>
          <a:lstStyle/>
          <a:p>
            <a:pPr algn="ctr"/>
            <a:r>
              <a:rPr lang="en-US"/>
              <a:t>Additional Resources</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1" y="2222998"/>
            <a:ext cx="12192000" cy="4634516"/>
          </a:xfrm>
          <a:prstGeom prst="rect">
            <a:avLst/>
          </a:prstGeom>
          <a:solidFill>
            <a:srgbClr val="0078D7"/>
          </a:solidFill>
        </p:spPr>
        <p:txBody>
          <a:bodyPr wrap="square" lIns="179285" tIns="143428" rIns="179285" bIns="143428" rtlCol="0">
            <a:spAutoFit/>
          </a:bodyPr>
          <a:lstStyle/>
          <a:p>
            <a:pPr algn="ctr" defTabSz="914102" fontAlgn="base">
              <a:spcBef>
                <a:spcPct val="0"/>
              </a:spcBef>
              <a:spcAft>
                <a:spcPct val="0"/>
              </a:spcAft>
              <a:defRPr/>
            </a:pPr>
            <a:r>
              <a:rPr lang="en-US" sz="3137" dirty="0">
                <a:solidFill>
                  <a:srgbClr val="FFFFFF"/>
                </a:solidFill>
                <a:latin typeface="Segoe UI"/>
              </a:rPr>
              <a:t>Trainings and help articles on Office 365: </a:t>
            </a:r>
            <a:r>
              <a:rPr lang="en-US" sz="3137" u="sng" dirty="0">
                <a:solidFill>
                  <a:srgbClr val="FFFFFF"/>
                </a:solidFill>
                <a:latin typeface="Segoe UI"/>
              </a:rPr>
              <a:t>Aka.ms/OfficeAccessibility</a:t>
            </a:r>
          </a:p>
          <a:p>
            <a:pPr algn="ctr" defTabSz="914102" fontAlgn="base">
              <a:spcBef>
                <a:spcPct val="0"/>
              </a:spcBef>
              <a:spcAft>
                <a:spcPct val="0"/>
              </a:spcAft>
              <a:defRPr/>
            </a:pPr>
            <a:r>
              <a:rPr lang="en-US" sz="3137" dirty="0">
                <a:solidFill>
                  <a:srgbClr val="FFFFFF"/>
                </a:solidFill>
                <a:latin typeface="Segoe UI"/>
              </a:rPr>
              <a:t>PowerPoint add-in for live subtitling: </a:t>
            </a:r>
            <a:r>
              <a:rPr lang="en-US" sz="3137" u="sng" dirty="0">
                <a:solidFill>
                  <a:srgbClr val="FFFFFF"/>
                </a:solidFill>
                <a:latin typeface="Segoe UI"/>
              </a:rPr>
              <a:t>Aka.ms/PresentationTranslator</a:t>
            </a:r>
          </a:p>
          <a:p>
            <a:pPr algn="ctr" defTabSz="914102" fontAlgn="base">
              <a:spcBef>
                <a:spcPct val="0"/>
              </a:spcBef>
              <a:spcAft>
                <a:spcPct val="0"/>
              </a:spcAft>
              <a:defRPr/>
            </a:pPr>
            <a:r>
              <a:rPr lang="en-US" sz="3137" dirty="0">
                <a:solidFill>
                  <a:srgbClr val="FFFFFF"/>
                </a:solidFill>
                <a:latin typeface="Segoe UI"/>
              </a:rPr>
              <a:t>Tools to improve comprehension: </a:t>
            </a:r>
            <a:r>
              <a:rPr lang="en-US" sz="3137" u="sng" dirty="0">
                <a:solidFill>
                  <a:srgbClr val="FFFFFF"/>
                </a:solidFill>
                <a:latin typeface="Segoe UI"/>
              </a:rPr>
              <a:t>OneNote.com/LearningTools</a:t>
            </a:r>
          </a:p>
          <a:p>
            <a:pPr algn="ctr" defTabSz="914102" fontAlgn="base">
              <a:spcBef>
                <a:spcPct val="0"/>
              </a:spcBef>
              <a:spcAft>
                <a:spcPct val="0"/>
              </a:spcAft>
              <a:defRPr/>
            </a:pPr>
            <a:r>
              <a:rPr lang="en-US" sz="3137" dirty="0">
                <a:solidFill>
                  <a:srgbClr val="FFFFFF"/>
                </a:solidFill>
                <a:latin typeface="Segoe UI"/>
              </a:rPr>
              <a:t>Dictate add-in for typing in Office with your voice: </a:t>
            </a:r>
            <a:r>
              <a:rPr lang="en-US" sz="3137" u="sng" dirty="0">
                <a:solidFill>
                  <a:srgbClr val="FFFFFF"/>
                </a:solidFill>
                <a:latin typeface="Segoe UI"/>
              </a:rPr>
              <a:t>Dictate.ms</a:t>
            </a:r>
            <a:endParaRPr lang="en-US" sz="3137" dirty="0">
              <a:solidFill>
                <a:srgbClr val="FFFFFF"/>
              </a:solidFill>
              <a:latin typeface="Segoe UI"/>
            </a:endParaRPr>
          </a:p>
          <a:p>
            <a:pPr algn="ctr" defTabSz="914102" fontAlgn="base">
              <a:spcBef>
                <a:spcPct val="0"/>
              </a:spcBef>
              <a:spcAft>
                <a:spcPct val="0"/>
              </a:spcAft>
              <a:defRPr/>
            </a:pPr>
            <a:r>
              <a:rPr lang="en-US" sz="3137" dirty="0">
                <a:solidFill>
                  <a:srgbClr val="FFFFFF"/>
                </a:solidFill>
                <a:latin typeface="Segoe UI"/>
              </a:rPr>
              <a:t>Office Lens app for scanning with OCR: </a:t>
            </a:r>
            <a:r>
              <a:rPr lang="en-US" sz="3137" u="sng" dirty="0">
                <a:solidFill>
                  <a:srgbClr val="FFFFFF"/>
                </a:solidFill>
                <a:latin typeface="Segoe UI"/>
              </a:rPr>
              <a:t>Aka.ms/OfficeLens</a:t>
            </a:r>
          </a:p>
          <a:p>
            <a:pPr algn="ctr" defTabSz="914102" fontAlgn="base">
              <a:spcBef>
                <a:spcPct val="0"/>
              </a:spcBef>
              <a:spcAft>
                <a:spcPct val="0"/>
              </a:spcAft>
              <a:defRPr/>
            </a:pPr>
            <a:r>
              <a:rPr lang="en-US" sz="3137" dirty="0">
                <a:solidFill>
                  <a:srgbClr val="FFFFFF"/>
                </a:solidFill>
                <a:latin typeface="Segoe UI"/>
              </a:rPr>
              <a:t>Microsoft Accessibility Site </a:t>
            </a:r>
            <a:r>
              <a:rPr lang="en-US" sz="3137" u="sng" dirty="0">
                <a:solidFill>
                  <a:srgbClr val="FFFFFF"/>
                </a:solidFill>
                <a:latin typeface="Segoe UI"/>
              </a:rPr>
              <a:t>Microsoft.com/Accessibility</a:t>
            </a:r>
          </a:p>
          <a:p>
            <a:pPr algn="ctr" defTabSz="914102" fontAlgn="base">
              <a:spcBef>
                <a:spcPct val="0"/>
              </a:spcBef>
              <a:spcAft>
                <a:spcPct val="0"/>
              </a:spcAft>
              <a:defRPr/>
            </a:pPr>
            <a:r>
              <a:rPr lang="en-US" sz="3137" dirty="0">
                <a:solidFill>
                  <a:srgbClr val="FFFFFF"/>
                </a:solidFill>
                <a:latin typeface="Segoe UI"/>
              </a:rPr>
              <a:t>Twitter for news, insights, and updates </a:t>
            </a:r>
            <a:r>
              <a:rPr lang="en-US" sz="3137" u="sng" dirty="0">
                <a:solidFill>
                  <a:srgbClr val="FFFFFF"/>
                </a:solidFill>
                <a:latin typeface="Segoe UI"/>
              </a:rPr>
              <a:t>@MSFTEnable</a:t>
            </a:r>
          </a:p>
          <a:p>
            <a:pPr algn="ctr" defTabSz="914102" fontAlgn="base">
              <a:spcBef>
                <a:spcPct val="0"/>
              </a:spcBef>
              <a:spcAft>
                <a:spcPct val="0"/>
              </a:spcAft>
              <a:defRPr/>
            </a:pPr>
            <a:r>
              <a:rPr lang="en-US" sz="3137" dirty="0">
                <a:solidFill>
                  <a:srgbClr val="FFFFFF"/>
                </a:solidFill>
                <a:latin typeface="Segoe UI"/>
              </a:rPr>
              <a:t>Microsoft Presentations at CSUN </a:t>
            </a:r>
            <a:r>
              <a:rPr lang="en-US" sz="3137" u="sng" dirty="0">
                <a:solidFill>
                  <a:srgbClr val="FFFFFF"/>
                </a:solidFill>
                <a:latin typeface="Segoe UI"/>
              </a:rPr>
              <a:t>Aka.ms/CSUN2018</a:t>
            </a:r>
            <a:endParaRPr lang="en-US" sz="3137" dirty="0">
              <a:solidFill>
                <a:srgbClr val="FFFFFF"/>
              </a:solidFill>
              <a:latin typeface="Segoe UI"/>
            </a:endParaRPr>
          </a:p>
          <a:p>
            <a:pPr algn="ctr" defTabSz="914102" fontAlgn="base">
              <a:spcBef>
                <a:spcPct val="0"/>
              </a:spcBef>
              <a:spcAft>
                <a:spcPct val="0"/>
              </a:spcAft>
              <a:defRPr/>
            </a:pPr>
            <a:r>
              <a:rPr lang="en-US" sz="3137" dirty="0">
                <a:solidFill>
                  <a:srgbClr val="FFFFFF"/>
                </a:solidFill>
                <a:latin typeface="Segoe UI"/>
              </a:rPr>
              <a:t>Accessibility support for organizations </a:t>
            </a:r>
            <a:r>
              <a:rPr lang="en-US" sz="3137" u="sng" dirty="0">
                <a:solidFill>
                  <a:srgbClr val="FFFFFF"/>
                </a:solidFill>
                <a:latin typeface="Segoe UI"/>
              </a:rPr>
              <a:t>Aka.ms/Edad </a:t>
            </a:r>
          </a:p>
        </p:txBody>
      </p:sp>
    </p:spTree>
    <p:extLst>
      <p:ext uri="{BB962C8B-B14F-4D97-AF65-F5344CB8AC3E}">
        <p14:creationId xmlns:p14="http://schemas.microsoft.com/office/powerpoint/2010/main" val="32078091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defRPr/>
            </a:pPr>
            <a:r>
              <a:rPr lang="en-US" sz="3137">
                <a:gradFill>
                  <a:gsLst>
                    <a:gs pos="0">
                      <a:srgbClr val="FFFFFF"/>
                    </a:gs>
                    <a:gs pos="100000">
                      <a:srgbClr val="FFFFFF"/>
                    </a:gs>
                  </a:gsLst>
                  <a:lin ang="5400000" scaled="0"/>
                </a:gradFill>
                <a:latin typeface="Segoe UI Light"/>
              </a:rPr>
              <a:t>Connect with us in person today or anytime through our support and feedback channels.</a:t>
            </a:r>
          </a:p>
        </p:txBody>
      </p:sp>
      <p:grpSp>
        <p:nvGrpSpPr>
          <p:cNvPr id="4" name="Group 3" descr="Image of a microphone in blue surrounded by a circle with a white background">
            <a:extLst>
              <a:ext uri="{FF2B5EF4-FFF2-40B4-BE49-F238E27FC236}">
                <a16:creationId xmlns:a16="http://schemas.microsoft.com/office/drawing/2014/main" id="{7E34D525-CF10-4AB6-A5A2-9BA845E0F492}"/>
              </a:ext>
            </a:extLst>
          </p:cNvPr>
          <p:cNvGrpSpPr/>
          <p:nvPr/>
        </p:nvGrpSpPr>
        <p:grpSpPr>
          <a:xfrm>
            <a:off x="269240" y="3749896"/>
            <a:ext cx="2035631" cy="2035631"/>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sp>
        <p:nvSpPr>
          <p:cNvPr id="2" name="Rectangle 1"/>
          <p:cNvSpPr/>
          <p:nvPr/>
        </p:nvSpPr>
        <p:spPr>
          <a:xfrm>
            <a:off x="-403080" y="5807290"/>
            <a:ext cx="6648484" cy="767642"/>
          </a:xfrm>
          <a:prstGeom prst="rect">
            <a:avLst/>
          </a:prstGeom>
        </p:spPr>
        <p:txBody>
          <a:bodyPr wrap="square">
            <a:spAutoFit/>
          </a:bodyPr>
          <a:lstStyle/>
          <a:p>
            <a:pPr marL="457183" lvl="1" defTabSz="914367">
              <a:defRPr/>
            </a:pPr>
            <a:r>
              <a:rPr lang="en-US" sz="2200">
                <a:solidFill>
                  <a:srgbClr val="FFFFFF"/>
                </a:solidFill>
                <a:latin typeface="Segoe UI"/>
              </a:rPr>
              <a:t>Disability Answer Desk for phone/chat/ASL Help: Aka.ms/AccessibilitySupport</a:t>
            </a:r>
          </a:p>
        </p:txBody>
      </p:sp>
      <p:sp>
        <p:nvSpPr>
          <p:cNvPr id="7" name="Rectangle 6"/>
          <p:cNvSpPr/>
          <p:nvPr/>
        </p:nvSpPr>
        <p:spPr>
          <a:xfrm>
            <a:off x="6096000" y="5807290"/>
            <a:ext cx="6573782" cy="767642"/>
          </a:xfrm>
          <a:prstGeom prst="rect">
            <a:avLst/>
          </a:prstGeom>
        </p:spPr>
        <p:txBody>
          <a:bodyPr wrap="square">
            <a:spAutoFit/>
          </a:bodyPr>
          <a:lstStyle/>
          <a:p>
            <a:pPr marL="457183" lvl="1" defTabSz="914367">
              <a:defRPr/>
            </a:pPr>
            <a:r>
              <a:rPr lang="en-US" sz="2200">
                <a:solidFill>
                  <a:srgbClr val="FFFFFF"/>
                </a:solidFill>
                <a:latin typeface="Segoe UI"/>
              </a:rPr>
              <a:t>User voice Forum for Accessibility Feedback: Aka.ms/AccessibilityFeedback</a:t>
            </a:r>
          </a:p>
        </p:txBody>
      </p:sp>
      <p:sp>
        <p:nvSpPr>
          <p:cNvPr id="3" name="Title 2"/>
          <p:cNvSpPr>
            <a:spLocks noGrp="1"/>
          </p:cNvSpPr>
          <p:nvPr>
            <p:ph type="title"/>
          </p:nvPr>
        </p:nvSpPr>
        <p:spPr/>
        <p:txBody>
          <a:bodyPr/>
          <a:lstStyle/>
          <a:p>
            <a:r>
              <a:rPr lang="en-US"/>
              <a:t>We want to hear from you.</a:t>
            </a:r>
          </a:p>
        </p:txBody>
      </p:sp>
    </p:spTree>
    <p:extLst>
      <p:ext uri="{BB962C8B-B14F-4D97-AF65-F5344CB8AC3E}">
        <p14:creationId xmlns:p14="http://schemas.microsoft.com/office/powerpoint/2010/main" val="13739124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utlook, Word, Excel, PowerPoint, OneNote, Access (PC), Publisher (PC), OneDrive, Skype for Business">
            <a:extLst>
              <a:ext uri="{FF2B5EF4-FFF2-40B4-BE49-F238E27FC236}">
                <a16:creationId xmlns:a16="http://schemas.microsoft.com/office/drawing/2014/main" id="{2C8C08FC-824F-409A-8275-940FB4DFFD97}"/>
              </a:ext>
            </a:extLst>
          </p:cNvPr>
          <p:cNvPicPr>
            <a:picLocks noChangeAspect="1"/>
          </p:cNvPicPr>
          <p:nvPr/>
        </p:nvPicPr>
        <p:blipFill>
          <a:blip r:embed="rId3"/>
          <a:stretch>
            <a:fillRect/>
          </a:stretch>
        </p:blipFill>
        <p:spPr>
          <a:xfrm>
            <a:off x="956647" y="1830237"/>
            <a:ext cx="10297825" cy="3197526"/>
          </a:xfrm>
          <a:prstGeom prst="rect">
            <a:avLst/>
          </a:prstGeom>
          <a:solidFill>
            <a:schemeClr val="tx1"/>
          </a:solidFill>
        </p:spPr>
      </p:pic>
      <p:pic>
        <p:nvPicPr>
          <p:cNvPr id="8" name="Picture 7" descr="5 PC Installs, 5 tablets and 5 phones, Online versions, 1 TB Cloud Storage, Up to date, Secure and compliant, FastTrack assistance, 24/7 support">
            <a:extLst>
              <a:ext uri="{FF2B5EF4-FFF2-40B4-BE49-F238E27FC236}">
                <a16:creationId xmlns:a16="http://schemas.microsoft.com/office/drawing/2014/main" id="{2BB27E4A-4288-47DA-A629-B2DA781DA828}"/>
              </a:ext>
            </a:extLst>
          </p:cNvPr>
          <p:cNvPicPr>
            <a:picLocks noChangeAspect="1"/>
          </p:cNvPicPr>
          <p:nvPr/>
        </p:nvPicPr>
        <p:blipFill>
          <a:blip r:embed="rId4"/>
          <a:stretch>
            <a:fillRect/>
          </a:stretch>
        </p:blipFill>
        <p:spPr>
          <a:xfrm>
            <a:off x="9560" y="5054425"/>
            <a:ext cx="12192000" cy="1810870"/>
          </a:xfrm>
          <a:prstGeom prst="rect">
            <a:avLst/>
          </a:prstGeom>
        </p:spPr>
      </p:pic>
      <p:sp>
        <p:nvSpPr>
          <p:cNvPr id="9" name="Title 8">
            <a:extLst>
              <a:ext uri="{FF2B5EF4-FFF2-40B4-BE49-F238E27FC236}">
                <a16:creationId xmlns:a16="http://schemas.microsoft.com/office/drawing/2014/main" id="{52A56738-98F2-4C48-9D47-C94BBC854F35}"/>
              </a:ext>
            </a:extLst>
          </p:cNvPr>
          <p:cNvSpPr>
            <a:spLocks noGrp="1"/>
          </p:cNvSpPr>
          <p:nvPr>
            <p:ph type="title"/>
          </p:nvPr>
        </p:nvSpPr>
        <p:spPr/>
        <p:txBody>
          <a:bodyPr/>
          <a:lstStyle/>
          <a:p>
            <a:r>
              <a:rPr lang="en-US"/>
              <a:t>Office 365 ProPlus Overview</a:t>
            </a:r>
          </a:p>
        </p:txBody>
      </p:sp>
    </p:spTree>
    <p:extLst>
      <p:ext uri="{BB962C8B-B14F-4D97-AF65-F5344CB8AC3E}">
        <p14:creationId xmlns:p14="http://schemas.microsoft.com/office/powerpoint/2010/main" val="9235632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CB963-385C-40A4-8DDE-9E45F713A362}"/>
              </a:ext>
            </a:extLst>
          </p:cNvPr>
          <p:cNvSpPr>
            <a:spLocks noGrp="1"/>
          </p:cNvSpPr>
          <p:nvPr>
            <p:ph type="title"/>
          </p:nvPr>
        </p:nvSpPr>
        <p:spPr>
          <a:xfrm>
            <a:off x="1" y="289957"/>
            <a:ext cx="12186814" cy="899537"/>
          </a:xfrm>
        </p:spPr>
        <p:txBody>
          <a:bodyPr/>
          <a:lstStyle/>
          <a:p>
            <a:pPr algn="ctr"/>
            <a:r>
              <a:rPr lang="en-US" sz="3921">
                <a:solidFill>
                  <a:srgbClr val="FFFFFF"/>
                </a:solidFill>
                <a:latin typeface="Segoe UI Light"/>
                <a:cs typeface="Segoe UI Light"/>
              </a:rPr>
              <a:t>Office 365 is designed to boost productivity for people of all abilities and enable inclusive communications</a:t>
            </a:r>
          </a:p>
        </p:txBody>
      </p:sp>
      <p:sp>
        <p:nvSpPr>
          <p:cNvPr id="36" name="Freeform 25" descr="Seeing">
            <a:extLst>
              <a:ext uri="{FF2B5EF4-FFF2-40B4-BE49-F238E27FC236}">
                <a16:creationId xmlns:a16="http://schemas.microsoft.com/office/drawing/2014/main" id="{BE7239BF-FDB1-423B-A03E-1A8FD3065C8C}"/>
              </a:ext>
            </a:extLst>
          </p:cNvPr>
          <p:cNvSpPr>
            <a:spLocks noEditPoints="1"/>
          </p:cNvSpPr>
          <p:nvPr/>
        </p:nvSpPr>
        <p:spPr bwMode="auto">
          <a:xfrm>
            <a:off x="1958817" y="2940955"/>
            <a:ext cx="498401" cy="275092"/>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sp>
        <p:nvSpPr>
          <p:cNvPr id="39" name="Rectangle 38"/>
          <p:cNvSpPr/>
          <p:nvPr/>
        </p:nvSpPr>
        <p:spPr bwMode="auto">
          <a:xfrm>
            <a:off x="948739" y="3851923"/>
            <a:ext cx="2518556" cy="4381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r>
              <a:rPr lang="en-US" sz="2353" kern="0" spc="49">
                <a:solidFill>
                  <a:srgbClr val="FFFFFF"/>
                </a:solidFill>
                <a:latin typeface="Segoe UI Semilight" panose="020B0402040204020203" pitchFamily="34" charset="0"/>
                <a:cs typeface="Segoe UI Semilight" panose="020B0402040204020203" pitchFamily="34" charset="0"/>
              </a:rPr>
              <a:t>Consume Content Independently</a:t>
            </a:r>
          </a:p>
        </p:txBody>
      </p:sp>
      <p:sp>
        <p:nvSpPr>
          <p:cNvPr id="44" name="Freeform 34" descr="Typing">
            <a:extLst>
              <a:ext uri="{FF2B5EF4-FFF2-40B4-BE49-F238E27FC236}">
                <a16:creationId xmlns:a16="http://schemas.microsoft.com/office/drawing/2014/main" id="{02065209-9796-4AEF-A2E3-E74C796F3CC9}"/>
              </a:ext>
            </a:extLst>
          </p:cNvPr>
          <p:cNvSpPr>
            <a:spLocks noEditPoints="1"/>
          </p:cNvSpPr>
          <p:nvPr/>
        </p:nvSpPr>
        <p:spPr bwMode="auto">
          <a:xfrm>
            <a:off x="4557577" y="2940953"/>
            <a:ext cx="488692" cy="275092"/>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sp>
        <p:nvSpPr>
          <p:cNvPr id="41" name="Rectangle 40"/>
          <p:cNvSpPr/>
          <p:nvPr/>
        </p:nvSpPr>
        <p:spPr bwMode="auto">
          <a:xfrm>
            <a:off x="3940678" y="3873777"/>
            <a:ext cx="1792087" cy="3733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r>
              <a:rPr lang="en-US" sz="1766" kern="0" spc="49">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 </a:t>
            </a:r>
            <a:r>
              <a:rPr lang="en-US" sz="2353" kern="0" spc="49">
                <a:solidFill>
                  <a:srgbClr val="FFFFFF"/>
                </a:solidFill>
                <a:latin typeface="Segoe UI Semilight" panose="020B0402040204020203" pitchFamily="34" charset="0"/>
                <a:cs typeface="Segoe UI Semilight" panose="020B0402040204020203" pitchFamily="34" charset="0"/>
              </a:rPr>
              <a:t>Create Confidently</a:t>
            </a:r>
          </a:p>
        </p:txBody>
      </p:sp>
      <p:sp>
        <p:nvSpPr>
          <p:cNvPr id="45" name="Freeform 24" descr="A group of people">
            <a:extLst>
              <a:ext uri="{FF2B5EF4-FFF2-40B4-BE49-F238E27FC236}">
                <a16:creationId xmlns:a16="http://schemas.microsoft.com/office/drawing/2014/main" id="{16CDC7A5-DA89-4236-BE04-EBEDBB859C2B}"/>
              </a:ext>
            </a:extLst>
          </p:cNvPr>
          <p:cNvSpPr>
            <a:spLocks noEditPoints="1"/>
          </p:cNvSpPr>
          <p:nvPr/>
        </p:nvSpPr>
        <p:spPr bwMode="auto">
          <a:xfrm>
            <a:off x="7146628" y="2866241"/>
            <a:ext cx="488692" cy="39807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sp>
        <p:nvSpPr>
          <p:cNvPr id="63" name="Rectangle 62"/>
          <p:cNvSpPr/>
          <p:nvPr/>
        </p:nvSpPr>
        <p:spPr bwMode="auto">
          <a:xfrm>
            <a:off x="6494035" y="3884327"/>
            <a:ext cx="1792087" cy="3733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r>
              <a:rPr lang="en-US" sz="2353" kern="0" spc="49">
                <a:solidFill>
                  <a:srgbClr val="FFFFFF"/>
                </a:solidFill>
                <a:latin typeface="Segoe UI Semilight" panose="020B0402040204020203" pitchFamily="34" charset="0"/>
                <a:cs typeface="Segoe UI Semilight" panose="020B0402040204020203" pitchFamily="34" charset="0"/>
              </a:rPr>
              <a:t>Collaborate Inclusively</a:t>
            </a:r>
          </a:p>
        </p:txBody>
      </p:sp>
      <p:sp>
        <p:nvSpPr>
          <p:cNvPr id="57" name="Freeform 9" descr="A folder">
            <a:extLst>
              <a:ext uri="{FF2B5EF4-FFF2-40B4-BE49-F238E27FC236}">
                <a16:creationId xmlns:a16="http://schemas.microsoft.com/office/drawing/2014/main" id="{FF6FA71E-C75E-411A-A862-8E7A3260865B}"/>
              </a:ext>
            </a:extLst>
          </p:cNvPr>
          <p:cNvSpPr>
            <a:spLocks noEditPoints="1"/>
          </p:cNvSpPr>
          <p:nvPr/>
        </p:nvSpPr>
        <p:spPr bwMode="auto">
          <a:xfrm>
            <a:off x="9809945" y="2822474"/>
            <a:ext cx="336582" cy="459564"/>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sp>
        <p:nvSpPr>
          <p:cNvPr id="42" name="Rectangle 41"/>
          <p:cNvSpPr/>
          <p:nvPr/>
        </p:nvSpPr>
        <p:spPr bwMode="auto">
          <a:xfrm>
            <a:off x="9082193" y="3819514"/>
            <a:ext cx="1792087" cy="3733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r>
              <a:rPr lang="en-US" sz="2353" kern="0" spc="49">
                <a:solidFill>
                  <a:srgbClr val="FFFFFF"/>
                </a:solidFill>
                <a:latin typeface="Segoe UI Semilight" panose="020B0402040204020203" pitchFamily="34" charset="0"/>
                <a:cs typeface="Segoe UI Semilight" panose="020B0402040204020203" pitchFamily="34" charset="0"/>
              </a:rPr>
              <a:t>Organize Efficiently</a:t>
            </a:r>
          </a:p>
        </p:txBody>
      </p:sp>
      <p:cxnSp>
        <p:nvCxnSpPr>
          <p:cNvPr id="34" name="Straight Connector 33" descr="&quot; &quot;"/>
          <p:cNvCxnSpPr/>
          <p:nvPr/>
        </p:nvCxnSpPr>
        <p:spPr>
          <a:xfrm>
            <a:off x="2595" y="3583180"/>
            <a:ext cx="1218681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descr="&quot; &quot;"/>
          <p:cNvSpPr/>
          <p:nvPr/>
        </p:nvSpPr>
        <p:spPr bwMode="auto">
          <a:xfrm>
            <a:off x="2151539" y="3520957"/>
            <a:ext cx="124451" cy="12445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65" name="Oval 64" descr="&quot; &quot;"/>
          <p:cNvSpPr/>
          <p:nvPr/>
        </p:nvSpPr>
        <p:spPr bwMode="auto">
          <a:xfrm>
            <a:off x="4739696" y="3520957"/>
            <a:ext cx="124451" cy="12445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37" name="Oval 36" descr="&quot; &quot;"/>
          <p:cNvSpPr/>
          <p:nvPr/>
        </p:nvSpPr>
        <p:spPr bwMode="auto">
          <a:xfrm>
            <a:off x="7327854" y="3520957"/>
            <a:ext cx="124451" cy="12445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38" name="Oval 37" descr="&quot; &quot;"/>
          <p:cNvSpPr/>
          <p:nvPr/>
        </p:nvSpPr>
        <p:spPr bwMode="auto">
          <a:xfrm>
            <a:off x="9916011" y="3520957"/>
            <a:ext cx="124451" cy="124451"/>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Tree>
    <p:custDataLst>
      <p:tags r:id="rId1"/>
    </p:custDataLst>
    <p:extLst>
      <p:ext uri="{BB962C8B-B14F-4D97-AF65-F5344CB8AC3E}">
        <p14:creationId xmlns:p14="http://schemas.microsoft.com/office/powerpoint/2010/main" val="13676336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200"/>
                                  </p:stCondLst>
                                  <p:childTnLst>
                                    <p:set>
                                      <p:cBhvr>
                                        <p:cTn id="10" dur="1" fill="hold">
                                          <p:stCondLst>
                                            <p:cond delay="299"/>
                                          </p:stCondLst>
                                        </p:cTn>
                                        <p:tgtEl>
                                          <p:spTgt spid="37"/>
                                        </p:tgtEl>
                                        <p:attrNameLst>
                                          <p:attrName>style.visibility</p:attrName>
                                        </p:attrNameLst>
                                      </p:cBhvr>
                                      <p:to>
                                        <p:strVal val="visible"/>
                                      </p:to>
                                    </p:set>
                                  </p:childTnLst>
                                </p:cTn>
                              </p:par>
                              <p:par>
                                <p:cTn id="11" presetID="6" presetClass="emph" presetSubtype="0" accel="100000" autoRev="1" fill="hold" grpId="1" nodeType="withEffect">
                                  <p:stCondLst>
                                    <p:cond delay="200"/>
                                  </p:stCondLst>
                                  <p:childTnLst>
                                    <p:animScale>
                                      <p:cBhvr>
                                        <p:cTn id="12" dur="300" fill="hold"/>
                                        <p:tgtEl>
                                          <p:spTgt spid="37"/>
                                        </p:tgtEl>
                                      </p:cBhvr>
                                      <p:by x="0" y="0"/>
                                    </p:animScale>
                                  </p:childTnLst>
                                </p:cTn>
                              </p:par>
                              <p:par>
                                <p:cTn id="13" presetID="1" presetClass="entr" presetSubtype="0" fill="hold" grpId="0" nodeType="withEffect">
                                  <p:stCondLst>
                                    <p:cond delay="300"/>
                                  </p:stCondLst>
                                  <p:childTnLst>
                                    <p:set>
                                      <p:cBhvr>
                                        <p:cTn id="14" dur="1" fill="hold">
                                          <p:stCondLst>
                                            <p:cond delay="299"/>
                                          </p:stCondLst>
                                        </p:cTn>
                                        <p:tgtEl>
                                          <p:spTgt spid="38"/>
                                        </p:tgtEl>
                                        <p:attrNameLst>
                                          <p:attrName>style.visibility</p:attrName>
                                        </p:attrNameLst>
                                      </p:cBhvr>
                                      <p:to>
                                        <p:strVal val="visible"/>
                                      </p:to>
                                    </p:set>
                                  </p:childTnLst>
                                </p:cTn>
                              </p:par>
                              <p:par>
                                <p:cTn id="15" presetID="6" presetClass="emph" presetSubtype="0" accel="100000" autoRev="1" fill="hold" grpId="1" nodeType="withEffect">
                                  <p:stCondLst>
                                    <p:cond delay="300"/>
                                  </p:stCondLst>
                                  <p:childTnLst>
                                    <p:animScale>
                                      <p:cBhvr>
                                        <p:cTn id="16" dur="300" fill="hold"/>
                                        <p:tgtEl>
                                          <p:spTgt spid="38"/>
                                        </p:tgtEl>
                                      </p:cBhvr>
                                      <p:by x="0" y="0"/>
                                    </p:animScale>
                                  </p:childTnLst>
                                </p:cTn>
                              </p:par>
                              <p:par>
                                <p:cTn id="17" presetID="10" presetClass="entr" presetSubtype="0" fill="hold" grpId="0" nodeType="withEffect">
                                  <p:stCondLst>
                                    <p:cond delay="3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250"/>
                                        <p:tgtEl>
                                          <p:spTgt spid="39"/>
                                        </p:tgtEl>
                                      </p:cBhvr>
                                    </p:animEffect>
                                  </p:childTnLst>
                                </p:cTn>
                              </p:par>
                              <p:par>
                                <p:cTn id="20" presetID="42" presetClass="path" presetSubtype="0" decel="100000" fill="hold" grpId="1" nodeType="withEffect">
                                  <p:stCondLst>
                                    <p:cond delay="150"/>
                                  </p:stCondLst>
                                  <p:childTnLst>
                                    <p:animMotion origin="layout" path="M 1.875E-6 1.11111E-6 L 1.875E-6 0.10555 " pathEditMode="relative" rAng="0" ptsTypes="AA">
                                      <p:cBhvr>
                                        <p:cTn id="21" dur="400" spd="-100000" fill="hold"/>
                                        <p:tgtEl>
                                          <p:spTgt spid="39"/>
                                        </p:tgtEl>
                                        <p:attrNameLst>
                                          <p:attrName>ppt_x</p:attrName>
                                          <p:attrName>ppt_y</p:attrName>
                                        </p:attrNameLst>
                                      </p:cBhvr>
                                      <p:rCtr x="0" y="5278"/>
                                    </p:animMotion>
                                  </p:childTnLst>
                                </p:cTn>
                              </p:par>
                              <p:par>
                                <p:cTn id="22" presetID="10" presetClass="entr" presetSubtype="0" fill="hold" grpId="0" nodeType="withEffect">
                                  <p:stCondLst>
                                    <p:cond delay="5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250"/>
                                        <p:tgtEl>
                                          <p:spTgt spid="41"/>
                                        </p:tgtEl>
                                      </p:cBhvr>
                                    </p:animEffect>
                                  </p:childTnLst>
                                </p:cTn>
                              </p:par>
                              <p:par>
                                <p:cTn id="25" presetID="42" presetClass="path" presetSubtype="0" decel="100000" fill="hold" grpId="1" nodeType="withEffect">
                                  <p:stCondLst>
                                    <p:cond delay="350"/>
                                  </p:stCondLst>
                                  <p:childTnLst>
                                    <p:animMotion origin="layout" path="M 3.75E-6 -1.11111E-6 L 3.75E-6 0.10556 " pathEditMode="relative" rAng="0" ptsTypes="AA">
                                      <p:cBhvr>
                                        <p:cTn id="26" dur="400" spd="-100000" fill="hold"/>
                                        <p:tgtEl>
                                          <p:spTgt spid="41"/>
                                        </p:tgtEl>
                                        <p:attrNameLst>
                                          <p:attrName>ppt_x</p:attrName>
                                          <p:attrName>ppt_y</p:attrName>
                                        </p:attrNameLst>
                                      </p:cBhvr>
                                      <p:rCtr x="0" y="5278"/>
                                    </p:animMotion>
                                  </p:childTnLst>
                                </p:cTn>
                              </p:par>
                              <p:par>
                                <p:cTn id="27" presetID="10" presetClass="entr" presetSubtype="0" fill="hold" grpId="0" nodeType="withEffect">
                                  <p:stCondLst>
                                    <p:cond delay="6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250"/>
                                        <p:tgtEl>
                                          <p:spTgt spid="42"/>
                                        </p:tgtEl>
                                      </p:cBhvr>
                                    </p:animEffect>
                                  </p:childTnLst>
                                </p:cTn>
                              </p:par>
                              <p:par>
                                <p:cTn id="30" presetID="42" presetClass="path" presetSubtype="0" decel="100000" fill="hold" grpId="1" nodeType="withEffect">
                                  <p:stCondLst>
                                    <p:cond delay="450"/>
                                  </p:stCondLst>
                                  <p:childTnLst>
                                    <p:animMotion origin="layout" path="M 4.16667E-7 -3.7037E-7 L 4.16667E-7 0.10556 " pathEditMode="relative" rAng="0" ptsTypes="AA">
                                      <p:cBhvr>
                                        <p:cTn id="31" dur="400" spd="-100000" fill="hold"/>
                                        <p:tgtEl>
                                          <p:spTgt spid="42"/>
                                        </p:tgtEl>
                                        <p:attrNameLst>
                                          <p:attrName>ppt_x</p:attrName>
                                          <p:attrName>ppt_y</p:attrName>
                                        </p:attrNameLst>
                                      </p:cBhvr>
                                      <p:rCtr x="0" y="5278"/>
                                    </p:animMotion>
                                  </p:childTnLst>
                                </p:cTn>
                              </p:par>
                              <p:par>
                                <p:cTn id="32" presetID="1" presetClass="entr" presetSubtype="0" fill="hold" grpId="1" nodeType="withEffect">
                                  <p:stCondLst>
                                    <p:cond delay="0"/>
                                  </p:stCondLst>
                                  <p:childTnLst>
                                    <p:set>
                                      <p:cBhvr>
                                        <p:cTn id="33" dur="1" fill="hold">
                                          <p:stCondLst>
                                            <p:cond delay="299"/>
                                          </p:stCondLst>
                                        </p:cTn>
                                        <p:tgtEl>
                                          <p:spTgt spid="64"/>
                                        </p:tgtEl>
                                        <p:attrNameLst>
                                          <p:attrName>style.visibility</p:attrName>
                                        </p:attrNameLst>
                                      </p:cBhvr>
                                      <p:to>
                                        <p:strVal val="visible"/>
                                      </p:to>
                                    </p:set>
                                  </p:childTnLst>
                                </p:cTn>
                              </p:par>
                              <p:par>
                                <p:cTn id="34" presetID="6" presetClass="emph" presetSubtype="0" accel="100000" autoRev="1" fill="hold" grpId="0" nodeType="withEffect">
                                  <p:stCondLst>
                                    <p:cond delay="0"/>
                                  </p:stCondLst>
                                  <p:childTnLst>
                                    <p:animScale>
                                      <p:cBhvr>
                                        <p:cTn id="35" dur="300" fill="hold"/>
                                        <p:tgtEl>
                                          <p:spTgt spid="64"/>
                                        </p:tgtEl>
                                      </p:cBhvr>
                                      <p:by x="0" y="0"/>
                                    </p:animScale>
                                  </p:childTnLst>
                                </p:cTn>
                              </p:par>
                              <p:par>
                                <p:cTn id="36" presetID="1" presetClass="entr" presetSubtype="0" fill="hold" grpId="0" nodeType="withEffect">
                                  <p:stCondLst>
                                    <p:cond delay="100"/>
                                  </p:stCondLst>
                                  <p:childTnLst>
                                    <p:set>
                                      <p:cBhvr>
                                        <p:cTn id="37" dur="1" fill="hold">
                                          <p:stCondLst>
                                            <p:cond delay="299"/>
                                          </p:stCondLst>
                                        </p:cTn>
                                        <p:tgtEl>
                                          <p:spTgt spid="65"/>
                                        </p:tgtEl>
                                        <p:attrNameLst>
                                          <p:attrName>style.visibility</p:attrName>
                                        </p:attrNameLst>
                                      </p:cBhvr>
                                      <p:to>
                                        <p:strVal val="visible"/>
                                      </p:to>
                                    </p:set>
                                  </p:childTnLst>
                                </p:cTn>
                              </p:par>
                              <p:par>
                                <p:cTn id="38" presetID="6" presetClass="emph" presetSubtype="0" accel="100000" autoRev="1" fill="hold" grpId="1" nodeType="withEffect">
                                  <p:stCondLst>
                                    <p:cond delay="100"/>
                                  </p:stCondLst>
                                  <p:childTnLst>
                                    <p:animScale>
                                      <p:cBhvr>
                                        <p:cTn id="39" dur="300" fill="hold"/>
                                        <p:tgtEl>
                                          <p:spTgt spid="65"/>
                                        </p:tgtEl>
                                      </p:cBhvr>
                                      <p:by x="0" y="0"/>
                                    </p:animScale>
                                  </p:childTnLst>
                                </p:cTn>
                              </p:par>
                              <p:par>
                                <p:cTn id="40" presetID="10" presetClass="entr" presetSubtype="0" fill="hold" grpId="0" nodeType="withEffect">
                                  <p:stCondLst>
                                    <p:cond delay="40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250"/>
                                        <p:tgtEl>
                                          <p:spTgt spid="63"/>
                                        </p:tgtEl>
                                      </p:cBhvr>
                                    </p:animEffect>
                                  </p:childTnLst>
                                </p:cTn>
                              </p:par>
                              <p:par>
                                <p:cTn id="43" presetID="42" presetClass="path" presetSubtype="0" decel="100000" fill="hold" grpId="1" nodeType="withEffect">
                                  <p:stCondLst>
                                    <p:cond delay="250"/>
                                  </p:stCondLst>
                                  <p:childTnLst>
                                    <p:animMotion origin="layout" path="M 5.55112E-17 -3.7037E-7 L 5.55112E-17 0.10556 " pathEditMode="relative" rAng="0" ptsTypes="AA">
                                      <p:cBhvr>
                                        <p:cTn id="44" dur="400" spd="-100000" fill="hold"/>
                                        <p:tgtEl>
                                          <p:spTgt spid="63"/>
                                        </p:tgtEl>
                                        <p:attrNameLst>
                                          <p:attrName>ppt_x</p:attrName>
                                          <p:attrName>ppt_y</p:attrName>
                                        </p:attrNameLst>
                                      </p:cBhvr>
                                      <p:rCtr x="0" y="5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1" grpId="0"/>
      <p:bldP spid="41" grpId="1"/>
      <p:bldP spid="63" grpId="0"/>
      <p:bldP spid="63" grpId="1"/>
      <p:bldP spid="42" grpId="0"/>
      <p:bldP spid="42" grpId="1"/>
      <p:bldP spid="64" grpId="0" animBg="1"/>
      <p:bldP spid="64" grpId="1" animBg="1"/>
      <p:bldP spid="65" grpId="0" animBg="1"/>
      <p:bldP spid="65" grpId="1" animBg="1"/>
      <p:bldP spid="37" grpId="0" animBg="1"/>
      <p:bldP spid="37" grpId="1" animBg="1"/>
      <p:bldP spid="38" grpId="0" animBg="1"/>
      <p:bldP spid="3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74" y="1331770"/>
            <a:ext cx="7687558" cy="899282"/>
          </a:xfrm>
        </p:spPr>
        <p:txBody>
          <a:bodyPr/>
          <a:lstStyle/>
          <a:p>
            <a:pPr algn="ctr"/>
            <a:r>
              <a:rPr lang="en-US" sz="3921"/>
              <a:t>Consume Content</a:t>
            </a:r>
            <a:br>
              <a:rPr lang="en-US" sz="3921"/>
            </a:br>
            <a:r>
              <a:rPr lang="en-US" sz="3921"/>
              <a:t>Independently</a:t>
            </a:r>
          </a:p>
        </p:txBody>
      </p:sp>
      <p:cxnSp>
        <p:nvCxnSpPr>
          <p:cNvPr id="66" name="Straight Connector 65" descr="&quot; &quot;"/>
          <p:cNvCxnSpPr/>
          <p:nvPr/>
        </p:nvCxnSpPr>
        <p:spPr>
          <a:xfrm>
            <a:off x="2596" y="1065769"/>
            <a:ext cx="1218681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descr="&quot; &quot;">
            <a:extLst>
              <a:ext uri="{FF2B5EF4-FFF2-40B4-BE49-F238E27FC236}">
                <a16:creationId xmlns:a16="http://schemas.microsoft.com/office/drawing/2014/main" id="{65452764-3B52-44CB-80B1-46860B726224}"/>
              </a:ext>
            </a:extLst>
          </p:cNvPr>
          <p:cNvGrpSpPr/>
          <p:nvPr/>
        </p:nvGrpSpPr>
        <p:grpSpPr>
          <a:xfrm>
            <a:off x="13681141" y="232586"/>
            <a:ext cx="336582" cy="895410"/>
            <a:chOff x="13681775" y="231223"/>
            <a:chExt cx="336725" cy="895792"/>
          </a:xfrm>
        </p:grpSpPr>
        <p:sp>
          <p:nvSpPr>
            <p:cNvPr id="33" name="Freeform 9" descr="A folder">
              <a:extLst>
                <a:ext uri="{FF2B5EF4-FFF2-40B4-BE49-F238E27FC236}">
                  <a16:creationId xmlns:a16="http://schemas.microsoft.com/office/drawing/2014/main" id="{69D0EC33-1E78-47C6-931A-CB417AA83552}"/>
                </a:ext>
              </a:extLst>
            </p:cNvPr>
            <p:cNvSpPr>
              <a:spLocks noEditPoints="1"/>
            </p:cNvSpPr>
            <p:nvPr/>
          </p:nvSpPr>
          <p:spPr bwMode="auto">
            <a:xfrm>
              <a:off x="13681775" y="231223"/>
              <a:ext cx="336725" cy="459760"/>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chemeClr val="accent4"/>
            </a:solidFill>
            <a:ln>
              <a:solidFill>
                <a:schemeClr val="accent4"/>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sp>
          <p:nvSpPr>
            <p:cNvPr id="83" name="Oval 82"/>
            <p:cNvSpPr/>
            <p:nvPr/>
          </p:nvSpPr>
          <p:spPr bwMode="auto">
            <a:xfrm>
              <a:off x="13789695" y="1002512"/>
              <a:ext cx="124503" cy="124503"/>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grpSp>
        <p:nvGrpSpPr>
          <p:cNvPr id="3" name="Group 2" descr="&quot; &quot;">
            <a:extLst>
              <a:ext uri="{FF2B5EF4-FFF2-40B4-BE49-F238E27FC236}">
                <a16:creationId xmlns:a16="http://schemas.microsoft.com/office/drawing/2014/main" id="{9910D02F-1371-4AC4-B5EC-7A327DC3983A}"/>
              </a:ext>
            </a:extLst>
          </p:cNvPr>
          <p:cNvGrpSpPr/>
          <p:nvPr/>
        </p:nvGrpSpPr>
        <p:grpSpPr>
          <a:xfrm>
            <a:off x="909516" y="3271885"/>
            <a:ext cx="5249785" cy="2048608"/>
            <a:chOff x="1543588" y="2186459"/>
            <a:chExt cx="2686440" cy="2049481"/>
          </a:xfrm>
        </p:grpSpPr>
        <p:sp>
          <p:nvSpPr>
            <p:cNvPr id="54" name="Rectangle 53"/>
            <p:cNvSpPr/>
            <p:nvPr/>
          </p:nvSpPr>
          <p:spPr bwMode="auto">
            <a:xfrm>
              <a:off x="1543588" y="2186459"/>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Ease of Access Settings</a:t>
              </a:r>
            </a:p>
          </p:txBody>
        </p:sp>
        <p:sp>
          <p:nvSpPr>
            <p:cNvPr id="44" name="Rectangle 43"/>
            <p:cNvSpPr/>
            <p:nvPr/>
          </p:nvSpPr>
          <p:spPr bwMode="auto">
            <a:xfrm>
              <a:off x="1543588" y="3046856"/>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Screen Reader and Keyboard</a:t>
              </a:r>
            </a:p>
          </p:txBody>
        </p:sp>
        <p:sp>
          <p:nvSpPr>
            <p:cNvPr id="46" name="Rectangle 45" descr="&quot; &quot;"/>
            <p:cNvSpPr/>
            <p:nvPr/>
          </p:nvSpPr>
          <p:spPr bwMode="auto">
            <a:xfrm>
              <a:off x="1543588" y="3907252"/>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Learning Tools</a:t>
              </a:r>
            </a:p>
          </p:txBody>
        </p:sp>
      </p:grpSp>
      <p:grpSp>
        <p:nvGrpSpPr>
          <p:cNvPr id="5" name="Group 4" descr="Visual">
            <a:extLst>
              <a:ext uri="{FF2B5EF4-FFF2-40B4-BE49-F238E27FC236}">
                <a16:creationId xmlns:a16="http://schemas.microsoft.com/office/drawing/2014/main" id="{1FF2BB5A-40B1-49C4-8B68-C0781383AEE5}"/>
              </a:ext>
            </a:extLst>
          </p:cNvPr>
          <p:cNvGrpSpPr/>
          <p:nvPr/>
        </p:nvGrpSpPr>
        <p:grpSpPr>
          <a:xfrm>
            <a:off x="5846802" y="381974"/>
            <a:ext cx="498401" cy="746024"/>
            <a:chOff x="5846694" y="380674"/>
            <a:chExt cx="498613" cy="746341"/>
          </a:xfrm>
        </p:grpSpPr>
        <p:sp>
          <p:nvSpPr>
            <p:cNvPr id="67" name="Oval 66"/>
            <p:cNvSpPr/>
            <p:nvPr/>
          </p:nvSpPr>
          <p:spPr bwMode="auto">
            <a:xfrm>
              <a:off x="6034822" y="1002512"/>
              <a:ext cx="124503" cy="124503"/>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9" name="Freeform 25" descr="Seeing">
              <a:extLst>
                <a:ext uri="{FF2B5EF4-FFF2-40B4-BE49-F238E27FC236}">
                  <a16:creationId xmlns:a16="http://schemas.microsoft.com/office/drawing/2014/main" id="{0D59DB91-B89A-4436-B375-EE80AE8F2EA7}"/>
                </a:ext>
              </a:extLst>
            </p:cNvPr>
            <p:cNvSpPr>
              <a:spLocks noEditPoints="1"/>
            </p:cNvSpPr>
            <p:nvPr/>
          </p:nvSpPr>
          <p:spPr bwMode="auto">
            <a:xfrm>
              <a:off x="5846694" y="380674"/>
              <a:ext cx="498613" cy="27520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grpSp>
        <p:nvGrpSpPr>
          <p:cNvPr id="6" name="Group 5" descr="&quot; &quot;">
            <a:extLst>
              <a:ext uri="{FF2B5EF4-FFF2-40B4-BE49-F238E27FC236}">
                <a16:creationId xmlns:a16="http://schemas.microsoft.com/office/drawing/2014/main" id="{A30A412D-03C4-4CB4-B7F5-B1A864F65B0A}"/>
              </a:ext>
            </a:extLst>
          </p:cNvPr>
          <p:cNvGrpSpPr/>
          <p:nvPr/>
        </p:nvGrpSpPr>
        <p:grpSpPr>
          <a:xfrm>
            <a:off x="8437692" y="399946"/>
            <a:ext cx="488692" cy="728050"/>
            <a:chOff x="8438686" y="398655"/>
            <a:chExt cx="488900" cy="728360"/>
          </a:xfrm>
          <a:solidFill>
            <a:schemeClr val="bg1"/>
          </a:solidFill>
        </p:grpSpPr>
        <p:sp>
          <p:nvSpPr>
            <p:cNvPr id="70" name="Oval 69"/>
            <p:cNvSpPr/>
            <p:nvPr/>
          </p:nvSpPr>
          <p:spPr bwMode="auto">
            <a:xfrm>
              <a:off x="8611178" y="1002512"/>
              <a:ext cx="124503" cy="124503"/>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52" name="Freeform 34" descr="Typing">
              <a:extLst>
                <a:ext uri="{FF2B5EF4-FFF2-40B4-BE49-F238E27FC236}">
                  <a16:creationId xmlns:a16="http://schemas.microsoft.com/office/drawing/2014/main" id="{901AC1C6-3799-4B25-96B1-A37BD2EEC323}"/>
                </a:ext>
              </a:extLst>
            </p:cNvPr>
            <p:cNvSpPr>
              <a:spLocks noEditPoints="1"/>
            </p:cNvSpPr>
            <p:nvPr/>
          </p:nvSpPr>
          <p:spPr bwMode="auto">
            <a:xfrm>
              <a:off x="8438686" y="398655"/>
              <a:ext cx="488900" cy="275209"/>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grpSp>
        <p:nvGrpSpPr>
          <p:cNvPr id="7" name="Group 6" descr="&quot; &quot;">
            <a:extLst>
              <a:ext uri="{FF2B5EF4-FFF2-40B4-BE49-F238E27FC236}">
                <a16:creationId xmlns:a16="http://schemas.microsoft.com/office/drawing/2014/main" id="{8C5A966C-6A49-4C8B-A9DA-92039AAC75F7}"/>
              </a:ext>
            </a:extLst>
          </p:cNvPr>
          <p:cNvGrpSpPr/>
          <p:nvPr/>
        </p:nvGrpSpPr>
        <p:grpSpPr>
          <a:xfrm>
            <a:off x="11026743" y="325232"/>
            <a:ext cx="488692" cy="802764"/>
            <a:chOff x="11028839" y="323909"/>
            <a:chExt cx="488900" cy="803106"/>
          </a:xfrm>
          <a:solidFill>
            <a:schemeClr val="bg1"/>
          </a:solidFill>
        </p:grpSpPr>
        <p:sp>
          <p:nvSpPr>
            <p:cNvPr id="81" name="Oval 80"/>
            <p:cNvSpPr/>
            <p:nvPr/>
          </p:nvSpPr>
          <p:spPr bwMode="auto">
            <a:xfrm>
              <a:off x="11200437" y="1002512"/>
              <a:ext cx="124503" cy="124503"/>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53" name="Freeform 24" descr="A group of people">
              <a:extLst>
                <a:ext uri="{FF2B5EF4-FFF2-40B4-BE49-F238E27FC236}">
                  <a16:creationId xmlns:a16="http://schemas.microsoft.com/office/drawing/2014/main" id="{FC007D63-0269-4AA3-9497-27C776F99383}"/>
                </a:ext>
              </a:extLst>
            </p:cNvPr>
            <p:cNvSpPr>
              <a:spLocks noEditPoints="1"/>
            </p:cNvSpPr>
            <p:nvPr/>
          </p:nvSpPr>
          <p:spPr bwMode="auto">
            <a:xfrm>
              <a:off x="11028839" y="323909"/>
              <a:ext cx="488900" cy="398242"/>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pic>
        <p:nvPicPr>
          <p:cNvPr id="9" name="Picture 8" descr="A GIF showing Learning Tools in View Tab of Word for PCs with Office 365">
            <a:extLst>
              <a:ext uri="{FF2B5EF4-FFF2-40B4-BE49-F238E27FC236}">
                <a16:creationId xmlns:a16="http://schemas.microsoft.com/office/drawing/2014/main" id="{1CE05036-7483-45BC-B946-D319B4A8E42A}"/>
              </a:ext>
            </a:extLst>
          </p:cNvPr>
          <p:cNvPicPr>
            <a:picLocks noChangeAspect="1"/>
          </p:cNvPicPr>
          <p:nvPr/>
        </p:nvPicPr>
        <p:blipFill>
          <a:blip r:embed="rId4"/>
          <a:stretch>
            <a:fillRect/>
          </a:stretch>
        </p:blipFill>
        <p:spPr>
          <a:xfrm>
            <a:off x="5162168" y="2505496"/>
            <a:ext cx="7039737" cy="4359800"/>
          </a:xfrm>
          <a:prstGeom prst="rect">
            <a:avLst/>
          </a:prstGeom>
        </p:spPr>
      </p:pic>
    </p:spTree>
    <p:custDataLst>
      <p:tags r:id="rId1"/>
    </p:custDataLst>
    <p:extLst>
      <p:ext uri="{BB962C8B-B14F-4D97-AF65-F5344CB8AC3E}">
        <p14:creationId xmlns:p14="http://schemas.microsoft.com/office/powerpoint/2010/main" val="4803007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F5AE-DD42-4C54-9787-639A77561CF5}"/>
              </a:ext>
            </a:extLst>
          </p:cNvPr>
          <p:cNvSpPr>
            <a:spLocks noGrp="1"/>
          </p:cNvSpPr>
          <p:nvPr>
            <p:ph type="title" idx="4294967295"/>
          </p:nvPr>
        </p:nvSpPr>
        <p:spPr>
          <a:xfrm>
            <a:off x="1729" y="681289"/>
            <a:ext cx="4621489" cy="1325715"/>
          </a:xfrm>
          <a:prstGeom prst="rect">
            <a:avLst/>
          </a:prstGeom>
          <a:ln w="635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a:r>
              <a:rPr lang="en-US" b="1">
                <a:solidFill>
                  <a:schemeClr val="bg2"/>
                </a:solidFill>
                <a:latin typeface="+mj-lt"/>
                <a:ea typeface="+mn-ea"/>
                <a:cs typeface="+mn-cs"/>
              </a:rPr>
              <a:t>Andrew’s Story</a:t>
            </a:r>
          </a:p>
        </p:txBody>
      </p:sp>
      <p:sp>
        <p:nvSpPr>
          <p:cNvPr id="17" name="TextBox 16"/>
          <p:cNvSpPr txBox="1"/>
          <p:nvPr/>
        </p:nvSpPr>
        <p:spPr>
          <a:xfrm>
            <a:off x="529405" y="5067520"/>
            <a:ext cx="3731858" cy="1200158"/>
          </a:xfrm>
          <a:prstGeom prst="rect">
            <a:avLst/>
          </a:prstGeom>
          <a:noFill/>
        </p:spPr>
        <p:txBody>
          <a:bodyPr wrap="square" rtlCol="0">
            <a:spAutoFit/>
          </a:bodyPr>
          <a:lstStyle/>
          <a:p>
            <a:pPr defTabSz="914192"/>
            <a:r>
              <a:rPr lang="en-US" sz="1765" u="sng">
                <a:solidFill>
                  <a:srgbClr val="FFFFFF"/>
                </a:solidFill>
                <a:latin typeface="Segoe UI"/>
                <a:hlinkClick r:id="rId5"/>
              </a:rPr>
              <a:t>Andrew</a:t>
            </a:r>
            <a:r>
              <a:rPr lang="en-US" sz="1765">
                <a:solidFill>
                  <a:srgbClr val="FFFFFF"/>
                </a:solidFill>
                <a:latin typeface="Segoe UI"/>
              </a:rPr>
              <a:t> is a student with dyslexia who read for the first time before entering third grade with the aid of </a:t>
            </a:r>
            <a:r>
              <a:rPr lang="en-US" sz="1765">
                <a:solidFill>
                  <a:srgbClr val="FFFFFF"/>
                </a:solidFill>
                <a:latin typeface="Segoe UI"/>
                <a:hlinkClick r:id="rId6"/>
              </a:rPr>
              <a:t>Learning Tools in OneNote</a:t>
            </a:r>
            <a:r>
              <a:rPr lang="en-US" sz="1765">
                <a:solidFill>
                  <a:srgbClr val="FFFFFF"/>
                </a:solidFill>
                <a:latin typeface="Segoe UI"/>
              </a:rPr>
              <a:t>.</a:t>
            </a:r>
            <a:endParaRPr lang="en-US" sz="2132">
              <a:solidFill>
                <a:srgbClr val="FFFFFF"/>
              </a:solidFill>
              <a:latin typeface="Segoe UI"/>
            </a:endParaRPr>
          </a:p>
        </p:txBody>
      </p:sp>
      <p:sp>
        <p:nvSpPr>
          <p:cNvPr id="6" name="Rectangle 5">
            <a:extLst>
              <a:ext uri="{FF2B5EF4-FFF2-40B4-BE49-F238E27FC236}">
                <a16:creationId xmlns:a16="http://schemas.microsoft.com/office/drawing/2014/main" id="{CD2B3E64-58E5-4F8B-B1C3-DFEBDA174738}"/>
              </a:ext>
            </a:extLst>
          </p:cNvPr>
          <p:cNvSpPr/>
          <p:nvPr/>
        </p:nvSpPr>
        <p:spPr>
          <a:xfrm>
            <a:off x="446544" y="2498892"/>
            <a:ext cx="3731858" cy="2352105"/>
          </a:xfrm>
          <a:prstGeom prst="rect">
            <a:avLst/>
          </a:prstGeom>
        </p:spPr>
        <p:txBody>
          <a:bodyPr wrap="square">
            <a:spAutoFit/>
          </a:bodyPr>
          <a:lstStyle/>
          <a:p>
            <a:pPr algn="just" defTabSz="914367"/>
            <a:r>
              <a:rPr lang="en-US">
                <a:solidFill>
                  <a:srgbClr val="FFFFFF"/>
                </a:solidFill>
                <a:latin typeface="Segoe UI" panose="020B0502040204020203" pitchFamily="34" charset="0"/>
              </a:rPr>
              <a:t>“</a:t>
            </a:r>
            <a:r>
              <a:rPr lang="en-US" i="1">
                <a:solidFill>
                  <a:srgbClr val="FFFFFF"/>
                </a:solidFill>
                <a:latin typeface="Segoe UI" panose="020B0502040204020203" pitchFamily="34" charset="0"/>
              </a:rPr>
              <a:t>Andrew, in that moment, conquered this fear and realized that he could access something that had been inaccessible to him, and I saw my little boy read and knew that here was an answer, that here was something that could change his life.</a:t>
            </a:r>
            <a:r>
              <a:rPr lang="en-US">
                <a:solidFill>
                  <a:srgbClr val="FFFFFF"/>
                </a:solidFill>
                <a:latin typeface="Segoe UI" panose="020B0502040204020203" pitchFamily="34" charset="0"/>
              </a:rPr>
              <a:t>”</a:t>
            </a:r>
            <a:endParaRPr lang="en-US">
              <a:solidFill>
                <a:srgbClr val="FFFFFF"/>
              </a:solidFill>
              <a:latin typeface="Segoe UI"/>
            </a:endParaRPr>
          </a:p>
        </p:txBody>
      </p:sp>
      <p:pic>
        <p:nvPicPr>
          <p:cNvPr id="4" name="Online Media 3" descr="A video of Andrew's story">
            <a:hlinkClick r:id="" action="ppaction://media"/>
            <a:extLst>
              <a:ext uri="{FF2B5EF4-FFF2-40B4-BE49-F238E27FC236}">
                <a16:creationId xmlns:a16="http://schemas.microsoft.com/office/drawing/2014/main" id="{A4A6AA2A-E57F-496A-B704-F5BC0AF0B251}"/>
              </a:ext>
            </a:extLst>
          </p:cNvPr>
          <p:cNvPicPr>
            <a:picLocks noRot="1" noChangeAspect="1"/>
          </p:cNvPicPr>
          <p:nvPr>
            <a:videoFile r:link="rId2"/>
          </p:nvPr>
        </p:nvPicPr>
        <p:blipFill>
          <a:blip r:embed="rId7"/>
          <a:stretch>
            <a:fillRect/>
          </a:stretch>
        </p:blipFill>
        <p:spPr>
          <a:xfrm>
            <a:off x="4623232" y="2007004"/>
            <a:ext cx="7574533" cy="4260675"/>
          </a:xfrm>
          <a:prstGeom prst="rect">
            <a:avLst/>
          </a:prstGeom>
        </p:spPr>
      </p:pic>
    </p:spTree>
    <p:custDataLst>
      <p:tags r:id="rId1"/>
    </p:custDataLst>
    <p:extLst>
      <p:ext uri="{BB962C8B-B14F-4D97-AF65-F5344CB8AC3E}">
        <p14:creationId xmlns:p14="http://schemas.microsoft.com/office/powerpoint/2010/main" val="10772261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7546-2B5E-4CE4-AC55-90DEB52722A4}"/>
              </a:ext>
            </a:extLst>
          </p:cNvPr>
          <p:cNvSpPr>
            <a:spLocks noGrp="1"/>
          </p:cNvSpPr>
          <p:nvPr>
            <p:ph type="title"/>
          </p:nvPr>
        </p:nvSpPr>
        <p:spPr>
          <a:xfrm>
            <a:off x="13679" y="291514"/>
            <a:ext cx="12058486" cy="925320"/>
          </a:xfrm>
        </p:spPr>
        <p:txBody>
          <a:bodyPr>
            <a:normAutofit/>
          </a:bodyPr>
          <a:lstStyle/>
          <a:p>
            <a:r>
              <a:rPr lang="en-US" sz="5398">
                <a:solidFill>
                  <a:schemeClr val="tx1"/>
                </a:solidFill>
              </a:rPr>
              <a:t>Learning Tools availability in Office 365</a:t>
            </a:r>
          </a:p>
        </p:txBody>
      </p:sp>
      <p:graphicFrame>
        <p:nvGraphicFramePr>
          <p:cNvPr id="3" name="Table 2">
            <a:extLst>
              <a:ext uri="{FF2B5EF4-FFF2-40B4-BE49-F238E27FC236}">
                <a16:creationId xmlns:a16="http://schemas.microsoft.com/office/drawing/2014/main" id="{16541A23-25E3-4519-8463-EB661BCCBE12}"/>
              </a:ext>
            </a:extLst>
          </p:cNvPr>
          <p:cNvGraphicFramePr>
            <a:graphicFrameLocks noGrp="1"/>
          </p:cNvGraphicFramePr>
          <p:nvPr>
            <p:extLst>
              <p:ext uri="{D42A27DB-BD31-4B8C-83A1-F6EECF244321}">
                <p14:modId xmlns:p14="http://schemas.microsoft.com/office/powerpoint/2010/main" val="493736325"/>
              </p:ext>
            </p:extLst>
          </p:nvPr>
        </p:nvGraphicFramePr>
        <p:xfrm>
          <a:off x="1" y="1559316"/>
          <a:ext cx="12192000" cy="5294633"/>
        </p:xfrm>
        <a:graphic>
          <a:graphicData uri="http://schemas.openxmlformats.org/drawingml/2006/table">
            <a:tbl>
              <a:tblPr firstRow="1" bandRow="1">
                <a:tableStyleId>{93296810-A885-4BE3-A3E7-6D5BEEA58F35}</a:tableStyleId>
              </a:tblPr>
              <a:tblGrid>
                <a:gridCol w="1981201">
                  <a:extLst>
                    <a:ext uri="{9D8B030D-6E8A-4147-A177-3AD203B41FA5}">
                      <a16:colId xmlns:a16="http://schemas.microsoft.com/office/drawing/2014/main" val="2725961277"/>
                    </a:ext>
                  </a:extLst>
                </a:gridCol>
                <a:gridCol w="10210799">
                  <a:extLst>
                    <a:ext uri="{9D8B030D-6E8A-4147-A177-3AD203B41FA5}">
                      <a16:colId xmlns:a16="http://schemas.microsoft.com/office/drawing/2014/main" val="1149560594"/>
                    </a:ext>
                  </a:extLst>
                </a:gridCol>
              </a:tblGrid>
              <a:tr h="363550">
                <a:tc>
                  <a:txBody>
                    <a:bodyPr/>
                    <a:lstStyle/>
                    <a:p>
                      <a:pPr>
                        <a:buNone/>
                      </a:pPr>
                      <a:r>
                        <a:rPr lang="en-US" sz="1700"/>
                        <a:t>Capability</a:t>
                      </a:r>
                    </a:p>
                  </a:txBody>
                  <a:tcPr marL="89642" marR="89642" marT="44821" marB="44821"/>
                </a:tc>
                <a:tc>
                  <a:txBody>
                    <a:bodyPr/>
                    <a:lstStyle/>
                    <a:p>
                      <a:pPr>
                        <a:buNone/>
                      </a:pPr>
                      <a:r>
                        <a:rPr lang="en-US" sz="1700" dirty="0"/>
                        <a:t>Availability</a:t>
                      </a:r>
                    </a:p>
                  </a:txBody>
                  <a:tcPr marL="89642" marR="89642" marT="44821" marB="44821"/>
                </a:tc>
                <a:extLst>
                  <a:ext uri="{0D108BD9-81ED-4DB2-BD59-A6C34878D82A}">
                    <a16:rowId xmlns:a16="http://schemas.microsoft.com/office/drawing/2014/main" val="3985294915"/>
                  </a:ext>
                </a:extLst>
              </a:tr>
              <a:tr h="1144436">
                <a:tc>
                  <a:txBody>
                    <a:bodyPr/>
                    <a:lstStyle/>
                    <a:p>
                      <a:pPr>
                        <a:buNone/>
                      </a:pPr>
                      <a:r>
                        <a:rPr lang="en-US" sz="1700"/>
                        <a:t>Read aloud with simultaneous highlighting</a:t>
                      </a:r>
                    </a:p>
                  </a:txBody>
                  <a:tcPr marL="89642" marR="89642" marT="44821" marB="44821"/>
                </a:tc>
                <a:tc>
                  <a:txBody>
                    <a:bodyPr/>
                    <a:lstStyle/>
                    <a:p>
                      <a:pPr marL="285750" indent="-285750">
                        <a:buFont typeface="Arial" panose="020B0604020202020204" pitchFamily="34" charset="0"/>
                        <a:buChar char="•"/>
                      </a:pPr>
                      <a:r>
                        <a:rPr lang="en-US" sz="1700"/>
                        <a:t>OneNote 2016 (add-in), OneNote Online, OneNote for Windows 10 and OneNote for iPad</a:t>
                      </a:r>
                    </a:p>
                    <a:p>
                      <a:pPr marL="285750" indent="-285750">
                        <a:buFont typeface="Arial" panose="020B0604020202020204" pitchFamily="34" charset="0"/>
                        <a:buChar char="•"/>
                      </a:pPr>
                      <a:r>
                        <a:rPr lang="en-US" sz="1700"/>
                        <a:t>Word 2016, Word Online and Word for iOS</a:t>
                      </a:r>
                    </a:p>
                    <a:p>
                      <a:pPr marL="285750" indent="-285750">
                        <a:buFont typeface="Arial" panose="020B0604020202020204" pitchFamily="34" charset="0"/>
                        <a:buChar char="•"/>
                      </a:pPr>
                      <a:r>
                        <a:rPr lang="en-US" sz="1700"/>
                        <a:t>Outlook 2016 and Outlook Web Access</a:t>
                      </a:r>
                    </a:p>
                    <a:p>
                      <a:pPr marL="285750" indent="-285750">
                        <a:buFont typeface="Arial" panose="020B0604020202020204" pitchFamily="34" charset="0"/>
                        <a:buChar char="•"/>
                      </a:pPr>
                      <a:r>
                        <a:rPr lang="en-US" sz="1700"/>
                        <a:t>Office Lens on iOS</a:t>
                      </a:r>
                    </a:p>
                  </a:txBody>
                  <a:tcPr marL="89642" marR="89642" marT="44821" marB="44821"/>
                </a:tc>
                <a:extLst>
                  <a:ext uri="{0D108BD9-81ED-4DB2-BD59-A6C34878D82A}">
                    <a16:rowId xmlns:a16="http://schemas.microsoft.com/office/drawing/2014/main" val="4081815820"/>
                  </a:ext>
                </a:extLst>
              </a:tr>
              <a:tr h="1144436">
                <a:tc>
                  <a:txBody>
                    <a:bodyPr/>
                    <a:lstStyle/>
                    <a:p>
                      <a:pPr>
                        <a:buNone/>
                      </a:pPr>
                      <a:r>
                        <a:rPr lang="en-US" sz="1700"/>
                        <a:t>Adjustable text spacing and font size</a:t>
                      </a:r>
                    </a:p>
                  </a:txBody>
                  <a:tcPr marL="89642" marR="89642" marT="44821" marB="44821"/>
                </a:tc>
                <a:tc>
                  <a:txBody>
                    <a:bodyPr/>
                    <a:lstStyle/>
                    <a:p>
                      <a:pPr marL="285750" indent="-285750">
                        <a:buFont typeface="Arial" panose="020B0604020202020204" pitchFamily="34" charset="0"/>
                        <a:buChar char="•"/>
                      </a:pPr>
                      <a:r>
                        <a:rPr lang="en-US" sz="1700"/>
                        <a:t>OneNote 2016 (add-in), OneNote Online, OneNote for Windows 10 and OneNote for iPad</a:t>
                      </a:r>
                    </a:p>
                    <a:p>
                      <a:pPr marL="285750" indent="-285750">
                        <a:buFont typeface="Arial" panose="020B0604020202020204" pitchFamily="34" charset="0"/>
                        <a:buChar char="•"/>
                      </a:pPr>
                      <a:r>
                        <a:rPr lang="en-US" sz="1700"/>
                        <a:t>Word 2016, Word Online and Word for iPad</a:t>
                      </a:r>
                    </a:p>
                    <a:p>
                      <a:pPr marL="285750" indent="-285750">
                        <a:buFont typeface="Arial" panose="020B0604020202020204" pitchFamily="34" charset="0"/>
                        <a:buChar char="•"/>
                      </a:pPr>
                      <a:r>
                        <a:rPr lang="en-US" sz="1700"/>
                        <a:t>Outlook Web Access</a:t>
                      </a:r>
                    </a:p>
                    <a:p>
                      <a:pPr marL="285750" indent="-285750">
                        <a:buFont typeface="Arial" panose="020B0604020202020204" pitchFamily="34" charset="0"/>
                        <a:buChar char="•"/>
                      </a:pPr>
                      <a:r>
                        <a:rPr lang="en-US" sz="1700"/>
                        <a:t>Office Lens on iOS</a:t>
                      </a:r>
                    </a:p>
                  </a:txBody>
                  <a:tcPr marL="89642" marR="89642" marT="44821" marB="44821"/>
                </a:tc>
                <a:extLst>
                  <a:ext uri="{0D108BD9-81ED-4DB2-BD59-A6C34878D82A}">
                    <a16:rowId xmlns:a16="http://schemas.microsoft.com/office/drawing/2014/main" val="532363348"/>
                  </a:ext>
                </a:extLst>
              </a:tr>
              <a:tr h="880737">
                <a:tc>
                  <a:txBody>
                    <a:bodyPr/>
                    <a:lstStyle/>
                    <a:p>
                      <a:pPr>
                        <a:buNone/>
                      </a:pPr>
                      <a:r>
                        <a:rPr lang="en-US" sz="1700"/>
                        <a:t>Syllabification</a:t>
                      </a:r>
                    </a:p>
                  </a:txBody>
                  <a:tcPr marL="89642" marR="89642" marT="44821" marB="44821"/>
                </a:tc>
                <a:tc>
                  <a:txBody>
                    <a:bodyPr/>
                    <a:lstStyle/>
                    <a:p>
                      <a:pPr marL="285750" indent="-285750">
                        <a:buFont typeface="Arial" panose="020B0604020202020204" pitchFamily="34" charset="0"/>
                        <a:buChar char="•"/>
                      </a:pPr>
                      <a:r>
                        <a:rPr lang="en-US" sz="1700"/>
                        <a:t>OneNote 2016 (add-in), OneNote Online, OneNote for Windows 10 and OneNote for iPad</a:t>
                      </a:r>
                    </a:p>
                    <a:p>
                      <a:pPr marL="285750" indent="-285750">
                        <a:buFont typeface="Arial" panose="020B0604020202020204" pitchFamily="34" charset="0"/>
                        <a:buChar char="•"/>
                      </a:pPr>
                      <a:r>
                        <a:rPr lang="en-US" sz="1700"/>
                        <a:t>Word 2016 and Word Online</a:t>
                      </a:r>
                    </a:p>
                    <a:p>
                      <a:pPr marL="285750" indent="-285750">
                        <a:buFont typeface="Arial" panose="020B0604020202020204" pitchFamily="34" charset="0"/>
                        <a:buChar char="•"/>
                      </a:pPr>
                      <a:r>
                        <a:rPr lang="en-US" sz="1700"/>
                        <a:t>Outlook Web Access</a:t>
                      </a:r>
                    </a:p>
                  </a:txBody>
                  <a:tcPr marL="89642" marR="89642" marT="44821" marB="44821"/>
                </a:tc>
                <a:extLst>
                  <a:ext uri="{0D108BD9-81ED-4DB2-BD59-A6C34878D82A}">
                    <a16:rowId xmlns:a16="http://schemas.microsoft.com/office/drawing/2014/main" val="2994622232"/>
                  </a:ext>
                </a:extLst>
              </a:tr>
              <a:tr h="880737">
                <a:tc>
                  <a:txBody>
                    <a:bodyPr/>
                    <a:lstStyle/>
                    <a:p>
                      <a:pPr>
                        <a:buNone/>
                      </a:pPr>
                      <a:r>
                        <a:rPr lang="en-US" sz="1700"/>
                        <a:t>Parts of speech identification</a:t>
                      </a:r>
                    </a:p>
                  </a:txBody>
                  <a:tcPr marL="89642" marR="89642" marT="44821" marB="44821"/>
                </a:tc>
                <a:tc>
                  <a:txBody>
                    <a:bodyPr/>
                    <a:lstStyle/>
                    <a:p>
                      <a:pPr marL="285750" indent="-285750">
                        <a:buFont typeface="Arial" panose="020B0604020202020204" pitchFamily="34" charset="0"/>
                        <a:buChar char="•"/>
                      </a:pPr>
                      <a:r>
                        <a:rPr lang="en-US" sz="1700"/>
                        <a:t>OneNote Online, OneNote for Windows 10 and OneNote for iPad</a:t>
                      </a:r>
                    </a:p>
                    <a:p>
                      <a:pPr marL="285750" indent="-285750">
                        <a:buFont typeface="Arial" panose="020B0604020202020204" pitchFamily="34" charset="0"/>
                        <a:buChar char="•"/>
                      </a:pPr>
                      <a:r>
                        <a:rPr lang="en-US" sz="1700"/>
                        <a:t>Word Online</a:t>
                      </a:r>
                    </a:p>
                    <a:p>
                      <a:pPr marL="285750" indent="-285750">
                        <a:buFont typeface="Arial" panose="020B0604020202020204" pitchFamily="34" charset="0"/>
                        <a:buChar char="•"/>
                      </a:pPr>
                      <a:r>
                        <a:rPr lang="en-US" sz="1700"/>
                        <a:t>Outlook Web Access</a:t>
                      </a:r>
                    </a:p>
                  </a:txBody>
                  <a:tcPr marL="89642" marR="89642" marT="44821" marB="44821"/>
                </a:tc>
                <a:extLst>
                  <a:ext uri="{0D108BD9-81ED-4DB2-BD59-A6C34878D82A}">
                    <a16:rowId xmlns:a16="http://schemas.microsoft.com/office/drawing/2014/main" val="94626915"/>
                  </a:ext>
                </a:extLst>
              </a:tr>
              <a:tr h="880737">
                <a:tc>
                  <a:txBody>
                    <a:bodyPr/>
                    <a:lstStyle/>
                    <a:p>
                      <a:pPr>
                        <a:buNone/>
                      </a:pPr>
                      <a:r>
                        <a:rPr lang="en-US" sz="1700"/>
                        <a:t>Line focus mode</a:t>
                      </a:r>
                    </a:p>
                  </a:txBody>
                  <a:tcPr marL="89642" marR="89642" marT="44821" marB="44821"/>
                </a:tc>
                <a:tc>
                  <a:txBody>
                    <a:bodyPr/>
                    <a:lstStyle/>
                    <a:p>
                      <a:pPr marL="285750" indent="-285750">
                        <a:buFont typeface="Arial" panose="020B0604020202020204" pitchFamily="34" charset="0"/>
                        <a:buChar char="•"/>
                      </a:pPr>
                      <a:r>
                        <a:rPr lang="en-US" sz="1700" dirty="0"/>
                        <a:t>OneNote Online, OneNote for Windows 10 and OneNote for iPad</a:t>
                      </a:r>
                    </a:p>
                    <a:p>
                      <a:pPr marL="285750" indent="-285750">
                        <a:buFont typeface="Arial" panose="020B0604020202020204" pitchFamily="34" charset="0"/>
                        <a:buChar char="•"/>
                      </a:pPr>
                      <a:r>
                        <a:rPr lang="en-US" sz="1700" dirty="0"/>
                        <a:t>Word Online</a:t>
                      </a:r>
                    </a:p>
                    <a:p>
                      <a:pPr marL="285750" indent="-285750">
                        <a:buFont typeface="Arial" panose="020B0604020202020204" pitchFamily="34" charset="0"/>
                        <a:buChar char="•"/>
                      </a:pPr>
                      <a:r>
                        <a:rPr lang="en-US" sz="1700" dirty="0"/>
                        <a:t>Outlook Web Access</a:t>
                      </a:r>
                    </a:p>
                  </a:txBody>
                  <a:tcPr marL="89642" marR="89642" marT="44821" marB="44821"/>
                </a:tc>
                <a:extLst>
                  <a:ext uri="{0D108BD9-81ED-4DB2-BD59-A6C34878D82A}">
                    <a16:rowId xmlns:a16="http://schemas.microsoft.com/office/drawing/2014/main" val="743765835"/>
                  </a:ext>
                </a:extLst>
              </a:tr>
            </a:tbl>
          </a:graphicData>
        </a:graphic>
      </p:graphicFrame>
    </p:spTree>
    <p:custDataLst>
      <p:tags r:id="rId1"/>
    </p:custDataLst>
    <p:extLst>
      <p:ext uri="{BB962C8B-B14F-4D97-AF65-F5344CB8AC3E}">
        <p14:creationId xmlns:p14="http://schemas.microsoft.com/office/powerpoint/2010/main" val="128045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A22C-AECA-4D80-9CF2-DDE02427B78B}"/>
              </a:ext>
            </a:extLst>
          </p:cNvPr>
          <p:cNvSpPr>
            <a:spLocks noGrp="1"/>
          </p:cNvSpPr>
          <p:nvPr>
            <p:ph type="title"/>
          </p:nvPr>
        </p:nvSpPr>
        <p:spPr>
          <a:xfrm>
            <a:off x="4030423" y="1338341"/>
            <a:ext cx="11654187" cy="899410"/>
          </a:xfrm>
        </p:spPr>
        <p:txBody>
          <a:bodyPr/>
          <a:lstStyle/>
          <a:p>
            <a:r>
              <a:rPr lang="en-US" sz="3921">
                <a:solidFill>
                  <a:schemeClr val="tx1"/>
                </a:solidFill>
              </a:rPr>
              <a:t>Create Confidently</a:t>
            </a:r>
          </a:p>
        </p:txBody>
      </p:sp>
      <p:grpSp>
        <p:nvGrpSpPr>
          <p:cNvPr id="3" name="Group 2" descr="&quot; &quot;">
            <a:extLst>
              <a:ext uri="{FF2B5EF4-FFF2-40B4-BE49-F238E27FC236}">
                <a16:creationId xmlns:a16="http://schemas.microsoft.com/office/drawing/2014/main" id="{9910D02F-1371-4AC4-B5EC-7A327DC3983A}"/>
              </a:ext>
            </a:extLst>
          </p:cNvPr>
          <p:cNvGrpSpPr/>
          <p:nvPr/>
        </p:nvGrpSpPr>
        <p:grpSpPr>
          <a:xfrm>
            <a:off x="792153" y="3283229"/>
            <a:ext cx="3238270" cy="1947210"/>
            <a:chOff x="1543588" y="2186459"/>
            <a:chExt cx="2686440" cy="1948040"/>
          </a:xfrm>
        </p:grpSpPr>
        <p:sp>
          <p:nvSpPr>
            <p:cNvPr id="54" name="Rectangle 53"/>
            <p:cNvSpPr/>
            <p:nvPr/>
          </p:nvSpPr>
          <p:spPr bwMode="auto">
            <a:xfrm>
              <a:off x="1543588" y="2186459"/>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Tell Me</a:t>
              </a:r>
            </a:p>
          </p:txBody>
        </p:sp>
        <p:sp>
          <p:nvSpPr>
            <p:cNvPr id="44" name="Rectangle 43"/>
            <p:cNvSpPr/>
            <p:nvPr/>
          </p:nvSpPr>
          <p:spPr bwMode="auto">
            <a:xfrm>
              <a:off x="1543588" y="3046856"/>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Dictate</a:t>
              </a:r>
            </a:p>
          </p:txBody>
        </p:sp>
        <p:sp>
          <p:nvSpPr>
            <p:cNvPr id="46" name="Rectangle 45"/>
            <p:cNvSpPr/>
            <p:nvPr/>
          </p:nvSpPr>
          <p:spPr bwMode="auto">
            <a:xfrm>
              <a:off x="1543588" y="3805811"/>
              <a:ext cx="2686440" cy="3286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1" rIns="0" bIns="45701" numCol="1" spcCol="0" rtlCol="0" fromWordArt="0" anchor="ctr" anchorCtr="0" forceAA="0" compatLnSpc="1">
              <a:prstTxWarp prst="textNoShape">
                <a:avLst/>
              </a:prstTxWarp>
              <a:noAutofit/>
            </a:bodyPr>
            <a:lstStyle/>
            <a:p>
              <a:pPr defTabSz="913691" fontAlgn="base">
                <a:spcBef>
                  <a:spcPct val="0"/>
                </a:spcBef>
                <a:spcAft>
                  <a:spcPct val="0"/>
                </a:spcAft>
                <a:defRPr/>
              </a:pPr>
              <a:r>
                <a:rPr lang="en-US" sz="2400" kern="0">
                  <a:solidFill>
                    <a:srgbClr val="FFFFFF"/>
                  </a:solidFill>
                  <a:latin typeface="Segoe UI"/>
                  <a:cs typeface="Segoe UI Semibold" panose="020B0702040204020203" pitchFamily="34" charset="0"/>
                </a:rPr>
                <a:t>Editor and Read Aloud</a:t>
              </a:r>
            </a:p>
          </p:txBody>
        </p:sp>
      </p:grpSp>
      <p:cxnSp>
        <p:nvCxnSpPr>
          <p:cNvPr id="214" name="Straight Connector 213" descr="&quot; &quot;">
            <a:extLst>
              <a:ext uri="{FF2B5EF4-FFF2-40B4-BE49-F238E27FC236}">
                <a16:creationId xmlns:a16="http://schemas.microsoft.com/office/drawing/2014/main" id="{C08D3D46-8F06-414C-A06D-E51A3C9D8F30}"/>
              </a:ext>
            </a:extLst>
          </p:cNvPr>
          <p:cNvCxnSpPr/>
          <p:nvPr/>
        </p:nvCxnSpPr>
        <p:spPr>
          <a:xfrm>
            <a:off x="2596" y="1065769"/>
            <a:ext cx="1218681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descr="&quot; &quot;">
            <a:extLst>
              <a:ext uri="{FF2B5EF4-FFF2-40B4-BE49-F238E27FC236}">
                <a16:creationId xmlns:a16="http://schemas.microsoft.com/office/drawing/2014/main" id="{CDA8C7DE-BB89-48DE-81AD-9925AA72A76C}"/>
              </a:ext>
            </a:extLst>
          </p:cNvPr>
          <p:cNvGrpSpPr/>
          <p:nvPr/>
        </p:nvGrpSpPr>
        <p:grpSpPr>
          <a:xfrm>
            <a:off x="11114240" y="232586"/>
            <a:ext cx="336582" cy="895410"/>
            <a:chOff x="11116375" y="231223"/>
            <a:chExt cx="336725" cy="895792"/>
          </a:xfrm>
          <a:solidFill>
            <a:schemeClr val="bg1"/>
          </a:solidFill>
        </p:grpSpPr>
        <p:sp>
          <p:nvSpPr>
            <p:cNvPr id="213" name="Freeform 9" descr="A folder">
              <a:extLst>
                <a:ext uri="{FF2B5EF4-FFF2-40B4-BE49-F238E27FC236}">
                  <a16:creationId xmlns:a16="http://schemas.microsoft.com/office/drawing/2014/main" id="{5B8065BB-8F5C-4DD8-9F04-D28A8C528693}"/>
                </a:ext>
              </a:extLst>
            </p:cNvPr>
            <p:cNvSpPr>
              <a:spLocks noEditPoints="1"/>
            </p:cNvSpPr>
            <p:nvPr/>
          </p:nvSpPr>
          <p:spPr bwMode="auto">
            <a:xfrm>
              <a:off x="11116375" y="231223"/>
              <a:ext cx="336725" cy="459760"/>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sp>
          <p:nvSpPr>
            <p:cNvPr id="218" name="Oval 217">
              <a:extLst>
                <a:ext uri="{FF2B5EF4-FFF2-40B4-BE49-F238E27FC236}">
                  <a16:creationId xmlns:a16="http://schemas.microsoft.com/office/drawing/2014/main" id="{6CF8B16B-AC9A-4C7C-BB9F-B334F52294D1}"/>
                </a:ext>
              </a:extLst>
            </p:cNvPr>
            <p:cNvSpPr/>
            <p:nvPr/>
          </p:nvSpPr>
          <p:spPr bwMode="auto">
            <a:xfrm>
              <a:off x="11224295" y="1002512"/>
              <a:ext cx="124503" cy="124503"/>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grpSp>
        <p:nvGrpSpPr>
          <p:cNvPr id="5" name="Group 4" descr="&quot; &quot;">
            <a:extLst>
              <a:ext uri="{FF2B5EF4-FFF2-40B4-BE49-F238E27FC236}">
                <a16:creationId xmlns:a16="http://schemas.microsoft.com/office/drawing/2014/main" id="{AEE6B0EA-42CF-4481-AEDB-0FF53D7F08F8}"/>
              </a:ext>
            </a:extLst>
          </p:cNvPr>
          <p:cNvGrpSpPr/>
          <p:nvPr/>
        </p:nvGrpSpPr>
        <p:grpSpPr>
          <a:xfrm>
            <a:off x="3282493" y="381974"/>
            <a:ext cx="498401" cy="746024"/>
            <a:chOff x="3281294" y="380674"/>
            <a:chExt cx="498613" cy="746341"/>
          </a:xfrm>
          <a:solidFill>
            <a:schemeClr val="bg1"/>
          </a:solidFill>
        </p:grpSpPr>
        <p:sp>
          <p:nvSpPr>
            <p:cNvPr id="215" name="Oval 214">
              <a:extLst>
                <a:ext uri="{FF2B5EF4-FFF2-40B4-BE49-F238E27FC236}">
                  <a16:creationId xmlns:a16="http://schemas.microsoft.com/office/drawing/2014/main" id="{22596E68-EC97-46EF-9076-6D6BF90E7877}"/>
                </a:ext>
              </a:extLst>
            </p:cNvPr>
            <p:cNvSpPr/>
            <p:nvPr/>
          </p:nvSpPr>
          <p:spPr bwMode="auto">
            <a:xfrm>
              <a:off x="3469422" y="1002512"/>
              <a:ext cx="124503" cy="124503"/>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219" name="Freeform 25" descr="Seeing">
              <a:extLst>
                <a:ext uri="{FF2B5EF4-FFF2-40B4-BE49-F238E27FC236}">
                  <a16:creationId xmlns:a16="http://schemas.microsoft.com/office/drawing/2014/main" id="{8F7D5B9C-67F2-4D97-BD29-64CD226075AA}"/>
                </a:ext>
              </a:extLst>
            </p:cNvPr>
            <p:cNvSpPr>
              <a:spLocks noEditPoints="1"/>
            </p:cNvSpPr>
            <p:nvPr/>
          </p:nvSpPr>
          <p:spPr bwMode="auto">
            <a:xfrm>
              <a:off x="3281294" y="380674"/>
              <a:ext cx="498613" cy="275209"/>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grpSp>
        <p:nvGrpSpPr>
          <p:cNvPr id="6" name="Group 5" descr="&quot; &quot;">
            <a:extLst>
              <a:ext uri="{FF2B5EF4-FFF2-40B4-BE49-F238E27FC236}">
                <a16:creationId xmlns:a16="http://schemas.microsoft.com/office/drawing/2014/main" id="{1B4E4A02-E2A3-4F68-A628-05FFC49130C9}"/>
              </a:ext>
            </a:extLst>
          </p:cNvPr>
          <p:cNvGrpSpPr/>
          <p:nvPr/>
        </p:nvGrpSpPr>
        <p:grpSpPr>
          <a:xfrm>
            <a:off x="5873383" y="399946"/>
            <a:ext cx="488692" cy="728050"/>
            <a:chOff x="5873286" y="398655"/>
            <a:chExt cx="488900" cy="728360"/>
          </a:xfrm>
        </p:grpSpPr>
        <p:sp>
          <p:nvSpPr>
            <p:cNvPr id="216" name="Oval 215">
              <a:extLst>
                <a:ext uri="{FF2B5EF4-FFF2-40B4-BE49-F238E27FC236}">
                  <a16:creationId xmlns:a16="http://schemas.microsoft.com/office/drawing/2014/main" id="{5CA3E31F-9FD7-4854-99B4-AC2C648E6845}"/>
                </a:ext>
              </a:extLst>
            </p:cNvPr>
            <p:cNvSpPr/>
            <p:nvPr/>
          </p:nvSpPr>
          <p:spPr bwMode="auto">
            <a:xfrm>
              <a:off x="6045778" y="1002512"/>
              <a:ext cx="124503" cy="124503"/>
            </a:xfrm>
            <a:prstGeom prst="ellips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220" name="Freeform 34" descr="Typing">
              <a:extLst>
                <a:ext uri="{FF2B5EF4-FFF2-40B4-BE49-F238E27FC236}">
                  <a16:creationId xmlns:a16="http://schemas.microsoft.com/office/drawing/2014/main" id="{0F713084-A15A-42F7-8EDB-33E1F16DF2F7}"/>
                </a:ext>
              </a:extLst>
            </p:cNvPr>
            <p:cNvSpPr>
              <a:spLocks noEditPoints="1"/>
            </p:cNvSpPr>
            <p:nvPr/>
          </p:nvSpPr>
          <p:spPr bwMode="auto">
            <a:xfrm>
              <a:off x="5873286" y="398655"/>
              <a:ext cx="488900" cy="275209"/>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solidFill>
              <a:srgbClr val="D83B01"/>
            </a:solidFill>
            <a:ln>
              <a:solidFill>
                <a:srgbClr val="D83B0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grpSp>
        <p:nvGrpSpPr>
          <p:cNvPr id="7" name="Group 6" descr="&quot; &quot;">
            <a:extLst>
              <a:ext uri="{FF2B5EF4-FFF2-40B4-BE49-F238E27FC236}">
                <a16:creationId xmlns:a16="http://schemas.microsoft.com/office/drawing/2014/main" id="{4C537BC6-DBAF-4607-ADF2-8443F952AAB0}"/>
              </a:ext>
            </a:extLst>
          </p:cNvPr>
          <p:cNvGrpSpPr/>
          <p:nvPr/>
        </p:nvGrpSpPr>
        <p:grpSpPr>
          <a:xfrm>
            <a:off x="8462433" y="325232"/>
            <a:ext cx="488692" cy="802764"/>
            <a:chOff x="8463439" y="323909"/>
            <a:chExt cx="488900" cy="803106"/>
          </a:xfrm>
          <a:solidFill>
            <a:schemeClr val="bg1"/>
          </a:solidFill>
        </p:grpSpPr>
        <p:sp>
          <p:nvSpPr>
            <p:cNvPr id="217" name="Oval 216">
              <a:extLst>
                <a:ext uri="{FF2B5EF4-FFF2-40B4-BE49-F238E27FC236}">
                  <a16:creationId xmlns:a16="http://schemas.microsoft.com/office/drawing/2014/main" id="{C53F4672-0784-4A67-A283-60F68D89F153}"/>
                </a:ext>
              </a:extLst>
            </p:cNvPr>
            <p:cNvSpPr/>
            <p:nvPr/>
          </p:nvSpPr>
          <p:spPr bwMode="auto">
            <a:xfrm>
              <a:off x="8635037" y="1002512"/>
              <a:ext cx="124503" cy="124503"/>
            </a:xfrm>
            <a:prstGeom prst="ellipse">
              <a:avLst/>
            </a:prstGeom>
            <a:grp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9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221" name="Freeform 24" descr="A group of people">
              <a:extLst>
                <a:ext uri="{FF2B5EF4-FFF2-40B4-BE49-F238E27FC236}">
                  <a16:creationId xmlns:a16="http://schemas.microsoft.com/office/drawing/2014/main" id="{CF80E479-8A8D-4D2E-81AD-C675152C8A02}"/>
                </a:ext>
              </a:extLst>
            </p:cNvPr>
            <p:cNvSpPr>
              <a:spLocks noEditPoints="1"/>
            </p:cNvSpPr>
            <p:nvPr/>
          </p:nvSpPr>
          <p:spPr bwMode="auto">
            <a:xfrm>
              <a:off x="8463439" y="323909"/>
              <a:ext cx="488900" cy="398242"/>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grpFill/>
            <a:ln>
              <a:solidFill>
                <a:schemeClr val="bg1"/>
              </a:solidFill>
            </a:ln>
          </p:spPr>
          <p:txBody>
            <a:bodyPr vert="horz" wrap="square" lIns="93207" tIns="46603" rIns="93207" bIns="46603" numCol="1" anchor="t" anchorCtr="0" compatLnSpc="1">
              <a:prstTxWarp prst="textNoShape">
                <a:avLst/>
              </a:prstTxWarp>
            </a:bodyPr>
            <a:lstStyle/>
            <a:p>
              <a:pPr defTabSz="932000">
                <a:defRPr/>
              </a:pPr>
              <a:endParaRPr lang="en-US" sz="1836">
                <a:solidFill>
                  <a:srgbClr val="505050"/>
                </a:solidFill>
                <a:latin typeface="Segoe UI"/>
              </a:endParaRPr>
            </a:p>
          </p:txBody>
        </p:sp>
      </p:grpSp>
      <p:pic>
        <p:nvPicPr>
          <p:cNvPr id="9" name="Picture 8" descr="A GIF showing the inclusively designed writing assistant (Editor) in outlook providing synonyms along spelling suggestions.">
            <a:extLst>
              <a:ext uri="{FF2B5EF4-FFF2-40B4-BE49-F238E27FC236}">
                <a16:creationId xmlns:a16="http://schemas.microsoft.com/office/drawing/2014/main" id="{5BDF96BE-6D38-4173-BF34-2BBF7C8E49A9}"/>
              </a:ext>
            </a:extLst>
          </p:cNvPr>
          <p:cNvPicPr>
            <a:picLocks noChangeAspect="1"/>
          </p:cNvPicPr>
          <p:nvPr/>
        </p:nvPicPr>
        <p:blipFill>
          <a:blip r:embed="rId4">
            <a:extLst/>
          </a:blip>
          <a:stretch>
            <a:fillRect/>
          </a:stretch>
        </p:blipFill>
        <p:spPr>
          <a:xfrm>
            <a:off x="4062562" y="2286163"/>
            <a:ext cx="8126847" cy="4571352"/>
          </a:xfrm>
          <a:prstGeom prst="rect">
            <a:avLst/>
          </a:prstGeom>
        </p:spPr>
      </p:pic>
    </p:spTree>
    <p:custDataLst>
      <p:tags r:id="rId1"/>
    </p:custDataLst>
    <p:extLst>
      <p:ext uri="{BB962C8B-B14F-4D97-AF65-F5344CB8AC3E}">
        <p14:creationId xmlns:p14="http://schemas.microsoft.com/office/powerpoint/2010/main" val="31220509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F5AE-DD42-4C54-9787-639A77561CF5}"/>
              </a:ext>
            </a:extLst>
          </p:cNvPr>
          <p:cNvSpPr>
            <a:spLocks noGrp="1"/>
          </p:cNvSpPr>
          <p:nvPr>
            <p:ph type="title" idx="4294967295"/>
          </p:nvPr>
        </p:nvSpPr>
        <p:spPr>
          <a:xfrm>
            <a:off x="866" y="681428"/>
            <a:ext cx="4620557" cy="1325374"/>
          </a:xfrm>
          <a:prstGeom prst="rect">
            <a:avLst/>
          </a:prstGeom>
          <a:ln w="635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4" tIns="30468" rIns="60934" bIns="30468" numCol="1" spcCol="0" rtlCol="0" fromWordArt="0" anchor="ctr" anchorCtr="0" forceAA="0" compatLnSpc="1">
            <a:prstTxWarp prst="textNoShape">
              <a:avLst/>
            </a:prstTxWarp>
            <a:noAutofit/>
          </a:bodyPr>
          <a:lstStyle/>
          <a:p>
            <a:pPr algn="ctr"/>
            <a:r>
              <a:rPr lang="en-US" b="1">
                <a:solidFill>
                  <a:schemeClr val="bg2"/>
                </a:solidFill>
                <a:latin typeface="+mj-lt"/>
              </a:rPr>
              <a:t>Jack’s Story</a:t>
            </a:r>
            <a:endParaRPr lang="en-US" b="1">
              <a:solidFill>
                <a:schemeClr val="bg2"/>
              </a:solidFill>
              <a:latin typeface="+mj-lt"/>
              <a:ea typeface="+mn-ea"/>
              <a:cs typeface="+mn-cs"/>
            </a:endParaRPr>
          </a:p>
        </p:txBody>
      </p:sp>
      <p:sp>
        <p:nvSpPr>
          <p:cNvPr id="17" name="TextBox 16"/>
          <p:cNvSpPr txBox="1"/>
          <p:nvPr/>
        </p:nvSpPr>
        <p:spPr>
          <a:xfrm>
            <a:off x="506581" y="4325425"/>
            <a:ext cx="3609124" cy="1753828"/>
          </a:xfrm>
          <a:prstGeom prst="rect">
            <a:avLst/>
          </a:prstGeom>
          <a:noFill/>
        </p:spPr>
        <p:txBody>
          <a:bodyPr wrap="square" rtlCol="0">
            <a:spAutoFit/>
          </a:bodyPr>
          <a:lstStyle/>
          <a:p>
            <a:pPr algn="just" defTabSz="914016"/>
            <a:r>
              <a:rPr lang="en-US" sz="1765" u="sng">
                <a:solidFill>
                  <a:srgbClr val="FFFFFF"/>
                </a:solidFill>
                <a:latin typeface="Segoe UI"/>
                <a:hlinkClick r:id="rId4"/>
              </a:rPr>
              <a:t>Jack</a:t>
            </a:r>
            <a:r>
              <a:rPr lang="en-US" sz="1765">
                <a:solidFill>
                  <a:srgbClr val="FFFFFF"/>
                </a:solidFill>
                <a:latin typeface="Segoe UI"/>
              </a:rPr>
              <a:t> is the Director of Technology at the Louisiana Center for the Blind. He teaches his students how to create high-quality visual content with Microsoft Office 365 and Windows 10. </a:t>
            </a:r>
            <a:endParaRPr lang="en-US" sz="2131">
              <a:solidFill>
                <a:srgbClr val="FFFFFF"/>
              </a:solidFill>
              <a:latin typeface="Segoe UI"/>
            </a:endParaRPr>
          </a:p>
        </p:txBody>
      </p:sp>
      <p:sp>
        <p:nvSpPr>
          <p:cNvPr id="3" name="Rectangle 2">
            <a:extLst>
              <a:ext uri="{FF2B5EF4-FFF2-40B4-BE49-F238E27FC236}">
                <a16:creationId xmlns:a16="http://schemas.microsoft.com/office/drawing/2014/main" id="{0029DAD2-FB13-44A8-8096-3DE783909E6C}"/>
              </a:ext>
            </a:extLst>
          </p:cNvPr>
          <p:cNvSpPr/>
          <p:nvPr/>
        </p:nvSpPr>
        <p:spPr>
          <a:xfrm>
            <a:off x="506581" y="2350081"/>
            <a:ext cx="3609124" cy="1787159"/>
          </a:xfrm>
          <a:prstGeom prst="rect">
            <a:avLst/>
          </a:prstGeom>
        </p:spPr>
        <p:txBody>
          <a:bodyPr wrap="square">
            <a:spAutoFit/>
          </a:bodyPr>
          <a:lstStyle/>
          <a:p>
            <a:pPr algn="just" defTabSz="914367"/>
            <a:r>
              <a:rPr lang="en-US">
                <a:solidFill>
                  <a:srgbClr val="FFFFFF"/>
                </a:solidFill>
                <a:latin typeface="Segoe UI" panose="020B0502040204020203" pitchFamily="34" charset="0"/>
              </a:rPr>
              <a:t>"</a:t>
            </a:r>
            <a:r>
              <a:rPr lang="en-US" i="1">
                <a:solidFill>
                  <a:srgbClr val="FFFFFF"/>
                </a:solidFill>
                <a:latin typeface="Segoe UI" panose="020B0502040204020203" pitchFamily="34" charset="0"/>
              </a:rPr>
              <a:t>I can now open up Excel or PowerPoint or Word and I can produce content that someone across the world would look at and never know a blind person had a role in that production.</a:t>
            </a:r>
            <a:r>
              <a:rPr lang="en-US">
                <a:solidFill>
                  <a:srgbClr val="FFFFFF"/>
                </a:solidFill>
                <a:latin typeface="Segoe UI" panose="020B0502040204020203" pitchFamily="34" charset="0"/>
              </a:rPr>
              <a:t>"</a:t>
            </a:r>
            <a:endParaRPr lang="en-US">
              <a:solidFill>
                <a:srgbClr val="FFFFFF"/>
              </a:solidFill>
              <a:latin typeface="Segoe UI"/>
            </a:endParaRPr>
          </a:p>
        </p:txBody>
      </p:sp>
      <p:pic>
        <p:nvPicPr>
          <p:cNvPr id="5" name="Online Media 4" descr="A video of Jack's story">
            <a:hlinkClick r:id="" action="ppaction://media"/>
            <a:extLst>
              <a:ext uri="{FF2B5EF4-FFF2-40B4-BE49-F238E27FC236}">
                <a16:creationId xmlns:a16="http://schemas.microsoft.com/office/drawing/2014/main" id="{799257AE-B4C1-4995-AAAC-E11F73699CEB}"/>
              </a:ext>
            </a:extLst>
          </p:cNvPr>
          <p:cNvPicPr>
            <a:picLocks noRot="1" noChangeAspect="1"/>
          </p:cNvPicPr>
          <p:nvPr>
            <a:videoFile r:link="rId1"/>
          </p:nvPr>
        </p:nvPicPr>
        <p:blipFill>
          <a:blip r:embed="rId5">
            <a:extLst/>
          </a:blip>
          <a:stretch>
            <a:fillRect/>
          </a:stretch>
        </p:blipFill>
        <p:spPr>
          <a:xfrm>
            <a:off x="4621422" y="1993234"/>
            <a:ext cx="7599014" cy="4274445"/>
          </a:xfrm>
          <a:prstGeom prst="rect">
            <a:avLst/>
          </a:prstGeom>
        </p:spPr>
      </p:pic>
    </p:spTree>
    <p:extLst>
      <p:ext uri="{BB962C8B-B14F-4D97-AF65-F5344CB8AC3E}">
        <p14:creationId xmlns:p14="http://schemas.microsoft.com/office/powerpoint/2010/main" val="17830549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cfce1a-0829-4a71-9ef9-eb66f2e0df93&quot;,&quot;TimeStamp&quot;:&quot;2017-08-02T13:25:41.8017579-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043c3a58-da4e-41d8-8400-0b33bff31140&quot;,&quot;TimeStamp&quot;:&quot;2017-07-19T18:21:33.3682246-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38c465-f1d9-41d9-bf70-282b8b94856c&quot;,&quot;TimeStamp&quot;:&quot;2017-11-30T21:02:08.2230923-08: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87f47d-b7d9-4ff8-8e66-18861717d6ab&quot;,&quot;TimeStamp&quot;:&quot;2017-11-12T21:31:51.4575037-08: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75aa60d-e519-413b-8157-e7784d6bbd6e&quot;,&quot;TimeStamp&quot;:&quot;2017-11-12T21:31:51.4565091-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bedab91-f836-4b25-8bae-1de9a75379da&quot;,&quot;TimeStamp&quot;:&quot;2017-07-19T18:21:33.3672243-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e4e468b-b08c-4d3c-b6e6-99a3d473d005&quot;,&quot;TimeStamp&quot;:&quot;2017-11-12T21:31:51.4364668-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38c465-f1d9-41d9-bf70-282b8b94856c&quot;,&quot;TimeStamp&quot;:&quot;2017-11-30T21:02:08.2230923-08: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d17fc10-fc2a-42c4-b32c-af82d329095c&quot;,&quot;TimeStamp&quot;:&quot;2017-07-19T18:21:33.3677243-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38c465-f1d9-41d9-bf70-282b8b94856c&quot;,&quot;TimeStamp&quot;:&quot;2017-11-30T21:02:08.2230923-08: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3aaa71-ea4e-4ff6-89a7-0b8a077e63fc&quot;,&quot;TimeStamp&quot;:&quot;2017-07-19T18:21:33.3677243-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18803c-6b72-4869-8252-86ab9f2a8645&quot;,&quot;TimeStamp&quot;:&quot;2017-11-12T21:31:51.4514877-08: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38c465-f1d9-41d9-bf70-282b8b94856c&quot;,&quot;TimeStamp&quot;:&quot;2017-11-30T21:02:08.2230923-08:00&quot;}"/>
</p:tagLst>
</file>

<file path=ppt/theme/theme1.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3125</Words>
  <Application>Microsoft Office PowerPoint</Application>
  <PresentationFormat>Widescreen</PresentationFormat>
  <Paragraphs>256</Paragraphs>
  <Slides>23</Slides>
  <Notes>23</Notes>
  <HiddenSlides>0</HiddenSlides>
  <MMClips>5</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23</vt:i4>
      </vt:variant>
    </vt:vector>
  </HeadingPairs>
  <TitlesOfParts>
    <vt:vector size="37" baseType="lpstr">
      <vt:lpstr>Arial</vt:lpstr>
      <vt:lpstr>Calibri</vt:lpstr>
      <vt:lpstr>Consolas</vt:lpstr>
      <vt:lpstr>Courier New</vt:lpstr>
      <vt:lpstr>Segoe UI</vt:lpstr>
      <vt:lpstr>Segoe UI Light</vt:lpstr>
      <vt:lpstr>Segoe UI Semibold</vt:lpstr>
      <vt:lpstr>Segoe UI Semilight</vt:lpstr>
      <vt:lpstr>SegoeUI</vt:lpstr>
      <vt:lpstr>Times New Roman</vt:lpstr>
      <vt:lpstr>Wingdings</vt:lpstr>
      <vt:lpstr>5_WHITE TEMPLATE</vt:lpstr>
      <vt:lpstr>COLOR TEMPLATE</vt:lpstr>
      <vt:lpstr>WHITE TEMPLATE</vt:lpstr>
      <vt:lpstr>What’s new in Office 365  Malavika Rewari Microsoft 365 Marketing  Anita Mortaloni Office 365 Engineering    </vt:lpstr>
      <vt:lpstr>Thank you all for pushing the boundaries of productivity and inclusion with Office 365, enabling transformative change</vt:lpstr>
      <vt:lpstr>Office 365 ProPlus Overview</vt:lpstr>
      <vt:lpstr>Office 365 is designed to boost productivity for people of all abilities and enable inclusive communications</vt:lpstr>
      <vt:lpstr>Consume Content Independently</vt:lpstr>
      <vt:lpstr>Andrew’s Story</vt:lpstr>
      <vt:lpstr>Learning Tools availability in Office 365</vt:lpstr>
      <vt:lpstr>Create Confidently</vt:lpstr>
      <vt:lpstr>Jack’s Story</vt:lpstr>
      <vt:lpstr>Writing and Proofing Tools in Office 365</vt:lpstr>
      <vt:lpstr>Collaborate Inclusively</vt:lpstr>
      <vt:lpstr>Veronica’s Story</vt:lpstr>
      <vt:lpstr>Accessible Authoring Tools in Office 365</vt:lpstr>
      <vt:lpstr>Organize Efficiently </vt:lpstr>
      <vt:lpstr>Steve’s Story</vt:lpstr>
      <vt:lpstr>Accessible Organization Tools in Office 365</vt:lpstr>
      <vt:lpstr>Accessibility requires compliance and usability</vt:lpstr>
      <vt:lpstr>Office 365 is designed to meet global accessibility standards, conformance reported based on Trusted Tester inspections</vt:lpstr>
      <vt:lpstr>Learn more about Office 365  via Sessions in Seaport Ballroom H</vt:lpstr>
      <vt:lpstr>Learn more about Office 365  via Demos in CSUN Expo Hall</vt:lpstr>
      <vt:lpstr>Additional Resources</vt:lpstr>
      <vt:lpstr>We want to hear from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Office 365  Malavika Rewari Microsoft 365 Marketing  Anita Mortaloni Office 365 Engineering    </dc:title>
  <dc:creator>Malavika Rewari</dc:creator>
  <cp:lastModifiedBy>Malavika Rewari</cp:lastModifiedBy>
  <cp:revision>3</cp:revision>
  <dcterms:created xsi:type="dcterms:W3CDTF">2018-03-19T17:05:42Z</dcterms:created>
  <dcterms:modified xsi:type="dcterms:W3CDTF">2018-03-19T17:13:19Z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marewa@microsoft.com</vt:lpwstr>
  </property>
  <property fmtid="{D5CDD505-2E9C-101B-9397-08002B2CF9AE}" pid="5" name="MSIP_Label_f42aa342-8706-4288-bd11-ebb85995028c_SetDate">
    <vt:lpwstr>2018-03-19T17:07:05.2045096Z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_MarkAsFinal">
    <vt:bool>true</vt:bool>
  </property>
</Properties>
</file>